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9"/>
  </p:notesMasterIdLst>
  <p:sldIdLst>
    <p:sldId id="320" r:id="rId2"/>
    <p:sldId id="256"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00" r:id="rId43"/>
    <p:sldId id="301" r:id="rId44"/>
    <p:sldId id="302" r:id="rId45"/>
    <p:sldId id="303" r:id="rId46"/>
    <p:sldId id="304" r:id="rId47"/>
    <p:sldId id="323" r:id="rId48"/>
    <p:sldId id="305" r:id="rId49"/>
    <p:sldId id="306" r:id="rId50"/>
    <p:sldId id="307" r:id="rId51"/>
    <p:sldId id="258" r:id="rId52"/>
    <p:sldId id="324" r:id="rId53"/>
    <p:sldId id="308" r:id="rId54"/>
    <p:sldId id="309" r:id="rId55"/>
    <p:sldId id="310" r:id="rId56"/>
    <p:sldId id="311" r:id="rId57"/>
    <p:sldId id="312" r:id="rId58"/>
    <p:sldId id="314" r:id="rId59"/>
    <p:sldId id="313" r:id="rId60"/>
    <p:sldId id="315" r:id="rId61"/>
    <p:sldId id="316" r:id="rId62"/>
    <p:sldId id="317" r:id="rId63"/>
    <p:sldId id="318" r:id="rId64"/>
    <p:sldId id="319" r:id="rId65"/>
    <p:sldId id="325" r:id="rId66"/>
    <p:sldId id="326" r:id="rId67"/>
    <p:sldId id="327" r:id="rId6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28"/>
    <a:srgbClr val="08321E"/>
    <a:srgbClr val="66FF66"/>
    <a:srgbClr val="AAABAC"/>
    <a:srgbClr val="C27D08"/>
    <a:srgbClr val="6FC2D7"/>
    <a:srgbClr val="4BADA8"/>
    <a:srgbClr val="4A206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70" autoAdjust="0"/>
    <p:restoredTop sz="94653" autoAdjust="0"/>
  </p:normalViewPr>
  <p:slideViewPr>
    <p:cSldViewPr>
      <p:cViewPr varScale="1">
        <p:scale>
          <a:sx n="94" d="100"/>
          <a:sy n="94" d="100"/>
        </p:scale>
        <p:origin x="2406" y="90"/>
      </p:cViewPr>
      <p:guideLst>
        <p:guide orient="horz" pos="2160"/>
        <p:guide pos="2880"/>
      </p:guideLst>
    </p:cSldViewPr>
  </p:slideViewPr>
  <p:outlineViewPr>
    <p:cViewPr>
      <p:scale>
        <a:sx n="33" d="100"/>
        <a:sy n="33" d="100"/>
      </p:scale>
      <p:origin x="0" y="32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2A50649-4AE8-4D43-A414-10E2AD873035}" type="datetimeFigureOut">
              <a:rPr lang="he-IL" smtClean="0"/>
              <a:t>ט"ז/אב/תשפ"א</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A891C5C-D42B-4555-8840-F433279A3F26}" type="slidenum">
              <a:rPr lang="he-IL" smtClean="0"/>
              <a:t>‹#›</a:t>
            </a:fld>
            <a:endParaRPr lang="he-IL"/>
          </a:p>
        </p:txBody>
      </p:sp>
    </p:spTree>
    <p:extLst>
      <p:ext uri="{BB962C8B-B14F-4D97-AF65-F5344CB8AC3E}">
        <p14:creationId xmlns:p14="http://schemas.microsoft.com/office/powerpoint/2010/main" val="29659923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FA891C5C-D42B-4555-8840-F433279A3F26}" type="slidenum">
              <a:rPr lang="he-IL" smtClean="0"/>
              <a:t>1</a:t>
            </a:fld>
            <a:endParaRPr lang="he-IL"/>
          </a:p>
        </p:txBody>
      </p:sp>
    </p:spTree>
    <p:extLst>
      <p:ext uri="{BB962C8B-B14F-4D97-AF65-F5344CB8AC3E}">
        <p14:creationId xmlns:p14="http://schemas.microsoft.com/office/powerpoint/2010/main" val="257236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61718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69486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34343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48573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50128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11221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47134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70611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12449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54130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ט"ז/אב/תשפ"א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36898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lumMod val="55000"/>
                <a:lumOff val="45000"/>
              </a:srgbClr>
            </a:gs>
            <a:gs pos="100000">
              <a:srgbClr val="4A206A">
                <a:lumMod val="80000"/>
              </a:srgbClr>
            </a:gs>
          </a:gsLst>
          <a:lin ang="5400000" scaled="0"/>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FADDBC2-EDFD-482C-AA7E-8CC323EDE333}" type="datetimeFigureOut">
              <a:rPr lang="he-IL" smtClean="0"/>
              <a:t>ט"ז/אב/תשפ"א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1994D2-AAF9-403E-AA68-6A301D038BFE}" type="slidenum">
              <a:rPr lang="he-IL" smtClean="0"/>
              <a:t>‹#›</a:t>
            </a:fld>
            <a:endParaRPr lang="he-IL"/>
          </a:p>
        </p:txBody>
      </p:sp>
    </p:spTree>
    <p:extLst>
      <p:ext uri="{BB962C8B-B14F-4D97-AF65-F5344CB8AC3E}">
        <p14:creationId xmlns:p14="http://schemas.microsoft.com/office/powerpoint/2010/main" val="195317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9" Type="http://schemas.openxmlformats.org/officeDocument/2006/relationships/slide" Target="slide38.xml"/><Relationship Id="rId21" Type="http://schemas.openxmlformats.org/officeDocument/2006/relationships/slide" Target="slide20.xml"/><Relationship Id="rId34" Type="http://schemas.openxmlformats.org/officeDocument/2006/relationships/slide" Target="slide33.xml"/><Relationship Id="rId42" Type="http://schemas.openxmlformats.org/officeDocument/2006/relationships/slide" Target="slide41.xml"/><Relationship Id="rId47" Type="http://schemas.openxmlformats.org/officeDocument/2006/relationships/slide" Target="slide46.xml"/><Relationship Id="rId50" Type="http://schemas.openxmlformats.org/officeDocument/2006/relationships/slide" Target="slide50.xml"/><Relationship Id="rId55" Type="http://schemas.openxmlformats.org/officeDocument/2006/relationships/slide" Target="slide56.xml"/><Relationship Id="rId63" Type="http://schemas.openxmlformats.org/officeDocument/2006/relationships/slide" Target="slide64.xml"/><Relationship Id="rId68" Type="http://schemas.openxmlformats.org/officeDocument/2006/relationships/slide" Target="slide66.xml"/><Relationship Id="rId7" Type="http://schemas.openxmlformats.org/officeDocument/2006/relationships/slide" Target="slide6.xml"/><Relationship Id="rId2" Type="http://schemas.openxmlformats.org/officeDocument/2006/relationships/notesSlide" Target="../notesSlides/notesSlide1.xml"/><Relationship Id="rId16" Type="http://schemas.openxmlformats.org/officeDocument/2006/relationships/slide" Target="slide15.xml"/><Relationship Id="rId29"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32" Type="http://schemas.openxmlformats.org/officeDocument/2006/relationships/slide" Target="slide31.xml"/><Relationship Id="rId37" Type="http://schemas.openxmlformats.org/officeDocument/2006/relationships/slide" Target="slide36.xml"/><Relationship Id="rId40" Type="http://schemas.openxmlformats.org/officeDocument/2006/relationships/slide" Target="slide39.xml"/><Relationship Id="rId45" Type="http://schemas.openxmlformats.org/officeDocument/2006/relationships/slide" Target="slide44.xml"/><Relationship Id="rId53" Type="http://schemas.openxmlformats.org/officeDocument/2006/relationships/slide" Target="slide54.xml"/><Relationship Id="rId58" Type="http://schemas.openxmlformats.org/officeDocument/2006/relationships/slide" Target="slide59.xml"/><Relationship Id="rId66" Type="http://schemas.openxmlformats.org/officeDocument/2006/relationships/image" Target="../media/image1.png"/><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slide" Target="slide27.xml"/><Relationship Id="rId36" Type="http://schemas.openxmlformats.org/officeDocument/2006/relationships/slide" Target="slide35.xml"/><Relationship Id="rId49" Type="http://schemas.openxmlformats.org/officeDocument/2006/relationships/slide" Target="slide49.xml"/><Relationship Id="rId57" Type="http://schemas.openxmlformats.org/officeDocument/2006/relationships/slide" Target="slide58.xml"/><Relationship Id="rId61" Type="http://schemas.openxmlformats.org/officeDocument/2006/relationships/slide" Target="slide62.xml"/><Relationship Id="rId10" Type="http://schemas.openxmlformats.org/officeDocument/2006/relationships/slide" Target="slide9.xml"/><Relationship Id="rId19" Type="http://schemas.openxmlformats.org/officeDocument/2006/relationships/slide" Target="slide18.xml"/><Relationship Id="rId31" Type="http://schemas.openxmlformats.org/officeDocument/2006/relationships/slide" Target="slide30.xml"/><Relationship Id="rId44" Type="http://schemas.openxmlformats.org/officeDocument/2006/relationships/slide" Target="slide43.xml"/><Relationship Id="rId52" Type="http://schemas.openxmlformats.org/officeDocument/2006/relationships/slide" Target="slide53.xml"/><Relationship Id="rId60" Type="http://schemas.openxmlformats.org/officeDocument/2006/relationships/slide" Target="slide61.xml"/><Relationship Id="rId65" Type="http://schemas.openxmlformats.org/officeDocument/2006/relationships/slide" Target="slide52.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 Id="rId30" Type="http://schemas.openxmlformats.org/officeDocument/2006/relationships/slide" Target="slide29.xml"/><Relationship Id="rId35" Type="http://schemas.openxmlformats.org/officeDocument/2006/relationships/slide" Target="slide34.xml"/><Relationship Id="rId43" Type="http://schemas.openxmlformats.org/officeDocument/2006/relationships/slide" Target="slide42.xml"/><Relationship Id="rId48" Type="http://schemas.openxmlformats.org/officeDocument/2006/relationships/slide" Target="slide48.xml"/><Relationship Id="rId56" Type="http://schemas.openxmlformats.org/officeDocument/2006/relationships/slide" Target="slide57.xml"/><Relationship Id="rId64" Type="http://schemas.openxmlformats.org/officeDocument/2006/relationships/slide" Target="slide47.xml"/><Relationship Id="rId8" Type="http://schemas.openxmlformats.org/officeDocument/2006/relationships/slide" Target="slide7.xml"/><Relationship Id="rId51" Type="http://schemas.openxmlformats.org/officeDocument/2006/relationships/slide" Target="slide51.xml"/><Relationship Id="rId3" Type="http://schemas.openxmlformats.org/officeDocument/2006/relationships/slide" Target="slide2.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33" Type="http://schemas.openxmlformats.org/officeDocument/2006/relationships/slide" Target="slide32.xml"/><Relationship Id="rId38" Type="http://schemas.openxmlformats.org/officeDocument/2006/relationships/slide" Target="slide37.xml"/><Relationship Id="rId46" Type="http://schemas.openxmlformats.org/officeDocument/2006/relationships/slide" Target="slide45.xml"/><Relationship Id="rId59" Type="http://schemas.openxmlformats.org/officeDocument/2006/relationships/slide" Target="slide60.xml"/><Relationship Id="rId67" Type="http://schemas.openxmlformats.org/officeDocument/2006/relationships/slide" Target="slide67.xml"/><Relationship Id="rId20" Type="http://schemas.openxmlformats.org/officeDocument/2006/relationships/slide" Target="slide19.xml"/><Relationship Id="rId41" Type="http://schemas.openxmlformats.org/officeDocument/2006/relationships/slide" Target="slide40.xml"/><Relationship Id="rId54" Type="http://schemas.openxmlformats.org/officeDocument/2006/relationships/slide" Target="slide55.xml"/><Relationship Id="rId62" Type="http://schemas.openxmlformats.org/officeDocument/2006/relationships/slide" Target="slide63.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5.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7.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8.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9.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0.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1.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2.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3.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4.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sp>
        <p:nvSpPr>
          <p:cNvPr id="5" name="מלבן 4"/>
          <p:cNvSpPr/>
          <p:nvPr/>
        </p:nvSpPr>
        <p:spPr>
          <a:xfrm>
            <a:off x="1979712" y="154422"/>
            <a:ext cx="676875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FFFF00"/>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Details of Shelters in Buildings</a:t>
            </a:r>
            <a:r>
              <a:rPr lang="he-IL" sz="3200" b="1" dirty="0">
                <a:ln w="11430"/>
                <a:solidFill>
                  <a:srgbClr val="FFFF00"/>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 </a:t>
            </a:r>
            <a:endParaRPr lang="he-IL" sz="3200" b="1" cap="none" spc="0" dirty="0">
              <a:ln w="11430"/>
              <a:solidFill>
                <a:srgbClr val="FFFF00"/>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endParaRPr>
          </a:p>
        </p:txBody>
      </p:sp>
      <p:sp>
        <p:nvSpPr>
          <p:cNvPr id="6" name="מלבן מעוגל 5">
            <a:hlinkClick r:id="rId3" action="ppaction://hlinksldjump"/>
          </p:cNvPr>
          <p:cNvSpPr/>
          <p:nvPr/>
        </p:nvSpPr>
        <p:spPr>
          <a:xfrm>
            <a:off x="492155" y="87753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a:t>
            </a:r>
          </a:p>
        </p:txBody>
      </p:sp>
      <p:sp>
        <p:nvSpPr>
          <p:cNvPr id="7" name="מלבן מעוגל 6">
            <a:hlinkClick r:id="rId4" action="ppaction://hlinksldjump"/>
          </p:cNvPr>
          <p:cNvSpPr/>
          <p:nvPr/>
        </p:nvSpPr>
        <p:spPr>
          <a:xfrm>
            <a:off x="1685250" y="89033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101</a:t>
            </a:r>
          </a:p>
        </p:txBody>
      </p:sp>
      <p:sp>
        <p:nvSpPr>
          <p:cNvPr id="8" name="מלבן מעוגל 7">
            <a:hlinkClick r:id="rId5" action="ppaction://hlinksldjump"/>
          </p:cNvPr>
          <p:cNvSpPr/>
          <p:nvPr/>
        </p:nvSpPr>
        <p:spPr>
          <a:xfrm>
            <a:off x="2878345" y="91149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102</a:t>
            </a:r>
          </a:p>
        </p:txBody>
      </p:sp>
      <p:sp>
        <p:nvSpPr>
          <p:cNvPr id="9" name="מלבן מעוגל 8">
            <a:hlinkClick r:id="rId6" action="ppaction://hlinksldjump"/>
          </p:cNvPr>
          <p:cNvSpPr/>
          <p:nvPr/>
        </p:nvSpPr>
        <p:spPr>
          <a:xfrm>
            <a:off x="4071440" y="91425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103</a:t>
            </a:r>
          </a:p>
        </p:txBody>
      </p:sp>
      <p:sp>
        <p:nvSpPr>
          <p:cNvPr id="10" name="מלבן מעוגל 9">
            <a:hlinkClick r:id="rId7" action="ppaction://hlinksldjump"/>
          </p:cNvPr>
          <p:cNvSpPr/>
          <p:nvPr/>
        </p:nvSpPr>
        <p:spPr>
          <a:xfrm>
            <a:off x="5256375" y="91149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104</a:t>
            </a:r>
          </a:p>
        </p:txBody>
      </p:sp>
      <p:sp>
        <p:nvSpPr>
          <p:cNvPr id="11" name="מלבן מעוגל 10">
            <a:hlinkClick r:id="rId8" action="ppaction://hlinksldjump"/>
          </p:cNvPr>
          <p:cNvSpPr/>
          <p:nvPr/>
        </p:nvSpPr>
        <p:spPr>
          <a:xfrm>
            <a:off x="6427922" y="91425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105</a:t>
            </a:r>
          </a:p>
        </p:txBody>
      </p:sp>
      <p:sp>
        <p:nvSpPr>
          <p:cNvPr id="12" name="מלבן מעוגל 11">
            <a:hlinkClick r:id="rId9" action="ppaction://hlinksldjump"/>
          </p:cNvPr>
          <p:cNvSpPr/>
          <p:nvPr/>
        </p:nvSpPr>
        <p:spPr>
          <a:xfrm>
            <a:off x="7596336" y="91511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106</a:t>
            </a:r>
          </a:p>
        </p:txBody>
      </p:sp>
      <p:sp>
        <p:nvSpPr>
          <p:cNvPr id="13" name="מלבן מעוגל 12">
            <a:hlinkClick r:id="rId10" action="ppaction://hlinksldjump"/>
          </p:cNvPr>
          <p:cNvSpPr/>
          <p:nvPr/>
        </p:nvSpPr>
        <p:spPr>
          <a:xfrm>
            <a:off x="492155" y="145359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107</a:t>
            </a:r>
          </a:p>
        </p:txBody>
      </p:sp>
      <p:sp>
        <p:nvSpPr>
          <p:cNvPr id="14" name="מלבן מעוגל 13">
            <a:hlinkClick r:id="rId11" action="ppaction://hlinksldjump"/>
          </p:cNvPr>
          <p:cNvSpPr/>
          <p:nvPr/>
        </p:nvSpPr>
        <p:spPr>
          <a:xfrm>
            <a:off x="1685250" y="146639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108</a:t>
            </a:r>
          </a:p>
        </p:txBody>
      </p:sp>
      <p:sp>
        <p:nvSpPr>
          <p:cNvPr id="15" name="מלבן מעוגל 14">
            <a:hlinkClick r:id="rId12" action="ppaction://hlinksldjump"/>
          </p:cNvPr>
          <p:cNvSpPr/>
          <p:nvPr/>
        </p:nvSpPr>
        <p:spPr>
          <a:xfrm>
            <a:off x="2878345" y="148755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109</a:t>
            </a:r>
          </a:p>
        </p:txBody>
      </p:sp>
      <p:sp>
        <p:nvSpPr>
          <p:cNvPr id="16" name="מלבן מעוגל 15">
            <a:hlinkClick r:id="rId13" action="ppaction://hlinksldjump"/>
          </p:cNvPr>
          <p:cNvSpPr/>
          <p:nvPr/>
        </p:nvSpPr>
        <p:spPr>
          <a:xfrm>
            <a:off x="4071440" y="149031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201</a:t>
            </a:r>
          </a:p>
        </p:txBody>
      </p:sp>
      <p:sp>
        <p:nvSpPr>
          <p:cNvPr id="17" name="מלבן מעוגל 16">
            <a:hlinkClick r:id="rId14" action="ppaction://hlinksldjump"/>
          </p:cNvPr>
          <p:cNvSpPr/>
          <p:nvPr/>
        </p:nvSpPr>
        <p:spPr>
          <a:xfrm>
            <a:off x="5256375" y="148755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202</a:t>
            </a:r>
          </a:p>
        </p:txBody>
      </p:sp>
      <p:sp>
        <p:nvSpPr>
          <p:cNvPr id="18" name="מלבן מעוגל 17">
            <a:hlinkClick r:id="rId14" action="ppaction://hlinksldjump"/>
          </p:cNvPr>
          <p:cNvSpPr/>
          <p:nvPr/>
        </p:nvSpPr>
        <p:spPr>
          <a:xfrm>
            <a:off x="6427922" y="149031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203</a:t>
            </a:r>
          </a:p>
        </p:txBody>
      </p:sp>
      <p:sp>
        <p:nvSpPr>
          <p:cNvPr id="19" name="מלבן מעוגל 18">
            <a:hlinkClick r:id="rId15" action="ppaction://hlinksldjump"/>
          </p:cNvPr>
          <p:cNvSpPr/>
          <p:nvPr/>
        </p:nvSpPr>
        <p:spPr>
          <a:xfrm>
            <a:off x="7596336" y="149117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204</a:t>
            </a:r>
          </a:p>
        </p:txBody>
      </p:sp>
      <p:sp>
        <p:nvSpPr>
          <p:cNvPr id="20" name="מלבן מעוגל 19">
            <a:hlinkClick r:id="rId16" action="ppaction://hlinksldjump"/>
          </p:cNvPr>
          <p:cNvSpPr/>
          <p:nvPr/>
        </p:nvSpPr>
        <p:spPr>
          <a:xfrm>
            <a:off x="470607" y="202966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205</a:t>
            </a:r>
          </a:p>
        </p:txBody>
      </p:sp>
      <p:sp>
        <p:nvSpPr>
          <p:cNvPr id="21" name="מלבן מעוגל 20">
            <a:hlinkClick r:id="rId17" action="ppaction://hlinksldjump"/>
          </p:cNvPr>
          <p:cNvSpPr/>
          <p:nvPr/>
        </p:nvSpPr>
        <p:spPr>
          <a:xfrm>
            <a:off x="1663702" y="204246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206</a:t>
            </a:r>
          </a:p>
        </p:txBody>
      </p:sp>
      <p:sp>
        <p:nvSpPr>
          <p:cNvPr id="22" name="מלבן מעוגל 21">
            <a:hlinkClick r:id="rId18" action="ppaction://hlinksldjump"/>
          </p:cNvPr>
          <p:cNvSpPr/>
          <p:nvPr/>
        </p:nvSpPr>
        <p:spPr>
          <a:xfrm>
            <a:off x="2856797" y="206362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207</a:t>
            </a:r>
          </a:p>
        </p:txBody>
      </p:sp>
      <p:sp>
        <p:nvSpPr>
          <p:cNvPr id="23" name="מלבן מעוגל 22">
            <a:hlinkClick r:id="rId19" action="ppaction://hlinksldjump"/>
          </p:cNvPr>
          <p:cNvSpPr/>
          <p:nvPr/>
        </p:nvSpPr>
        <p:spPr>
          <a:xfrm>
            <a:off x="4049892" y="206638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208</a:t>
            </a:r>
          </a:p>
        </p:txBody>
      </p:sp>
      <p:sp>
        <p:nvSpPr>
          <p:cNvPr id="24" name="מלבן מעוגל 23">
            <a:hlinkClick r:id="rId20" action="ppaction://hlinksldjump"/>
          </p:cNvPr>
          <p:cNvSpPr/>
          <p:nvPr/>
        </p:nvSpPr>
        <p:spPr>
          <a:xfrm>
            <a:off x="5234827" y="206362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209</a:t>
            </a:r>
          </a:p>
        </p:txBody>
      </p:sp>
      <p:sp>
        <p:nvSpPr>
          <p:cNvPr id="25" name="מלבן מעוגל 24">
            <a:hlinkClick r:id="rId21" action="ppaction://hlinksldjump"/>
          </p:cNvPr>
          <p:cNvSpPr/>
          <p:nvPr/>
        </p:nvSpPr>
        <p:spPr>
          <a:xfrm>
            <a:off x="6406374" y="206638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211</a:t>
            </a:r>
          </a:p>
        </p:txBody>
      </p:sp>
      <p:sp>
        <p:nvSpPr>
          <p:cNvPr id="26" name="מלבן מעוגל 25">
            <a:hlinkClick r:id="rId22" action="ppaction://hlinksldjump"/>
          </p:cNvPr>
          <p:cNvSpPr/>
          <p:nvPr/>
        </p:nvSpPr>
        <p:spPr>
          <a:xfrm>
            <a:off x="7574788" y="206723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212</a:t>
            </a:r>
          </a:p>
        </p:txBody>
      </p:sp>
      <p:sp>
        <p:nvSpPr>
          <p:cNvPr id="27" name="מלבן מעוגל 26">
            <a:hlinkClick r:id="rId23" action="ppaction://hlinksldjump"/>
          </p:cNvPr>
          <p:cNvSpPr/>
          <p:nvPr/>
        </p:nvSpPr>
        <p:spPr>
          <a:xfrm>
            <a:off x="470607" y="260572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213</a:t>
            </a:r>
          </a:p>
        </p:txBody>
      </p:sp>
      <p:sp>
        <p:nvSpPr>
          <p:cNvPr id="28" name="מלבן מעוגל 27">
            <a:hlinkClick r:id="rId24" action="ppaction://hlinksldjump"/>
          </p:cNvPr>
          <p:cNvSpPr/>
          <p:nvPr/>
        </p:nvSpPr>
        <p:spPr>
          <a:xfrm>
            <a:off x="1663702" y="261852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214</a:t>
            </a:r>
          </a:p>
        </p:txBody>
      </p:sp>
      <p:sp>
        <p:nvSpPr>
          <p:cNvPr id="29" name="מלבן מעוגל 28">
            <a:hlinkClick r:id="rId25" action="ppaction://hlinksldjump"/>
          </p:cNvPr>
          <p:cNvSpPr/>
          <p:nvPr/>
        </p:nvSpPr>
        <p:spPr>
          <a:xfrm>
            <a:off x="2856797" y="263968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215</a:t>
            </a:r>
          </a:p>
        </p:txBody>
      </p:sp>
      <p:sp>
        <p:nvSpPr>
          <p:cNvPr id="30" name="מלבן מעוגל 29">
            <a:hlinkClick r:id="rId26" action="ppaction://hlinksldjump"/>
          </p:cNvPr>
          <p:cNvSpPr/>
          <p:nvPr/>
        </p:nvSpPr>
        <p:spPr>
          <a:xfrm>
            <a:off x="4049892" y="264244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216</a:t>
            </a:r>
          </a:p>
        </p:txBody>
      </p:sp>
      <p:sp>
        <p:nvSpPr>
          <p:cNvPr id="31" name="מלבן מעוגל 30">
            <a:hlinkClick r:id="rId27" action="ppaction://hlinksldjump"/>
          </p:cNvPr>
          <p:cNvSpPr/>
          <p:nvPr/>
        </p:nvSpPr>
        <p:spPr>
          <a:xfrm>
            <a:off x="5234827" y="263968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217</a:t>
            </a:r>
          </a:p>
        </p:txBody>
      </p:sp>
      <p:sp>
        <p:nvSpPr>
          <p:cNvPr id="32" name="מלבן מעוגל 31">
            <a:hlinkClick r:id="rId28" action="ppaction://hlinksldjump"/>
          </p:cNvPr>
          <p:cNvSpPr/>
          <p:nvPr/>
        </p:nvSpPr>
        <p:spPr>
          <a:xfrm>
            <a:off x="6406374" y="264244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301</a:t>
            </a:r>
          </a:p>
        </p:txBody>
      </p:sp>
      <p:sp>
        <p:nvSpPr>
          <p:cNvPr id="33" name="מלבן מעוגל 32">
            <a:hlinkClick r:id="rId29" action="ppaction://hlinksldjump"/>
          </p:cNvPr>
          <p:cNvSpPr/>
          <p:nvPr/>
        </p:nvSpPr>
        <p:spPr>
          <a:xfrm>
            <a:off x="7574788" y="264330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302</a:t>
            </a:r>
          </a:p>
        </p:txBody>
      </p:sp>
      <p:sp>
        <p:nvSpPr>
          <p:cNvPr id="41" name="מלבן מעוגל 40">
            <a:hlinkClick r:id="rId30" action="ppaction://hlinksldjump"/>
          </p:cNvPr>
          <p:cNvSpPr/>
          <p:nvPr/>
        </p:nvSpPr>
        <p:spPr>
          <a:xfrm>
            <a:off x="470607" y="316899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303</a:t>
            </a:r>
          </a:p>
        </p:txBody>
      </p:sp>
      <p:sp>
        <p:nvSpPr>
          <p:cNvPr id="42" name="מלבן מעוגל 41">
            <a:hlinkClick r:id="rId31" action="ppaction://hlinksldjump"/>
          </p:cNvPr>
          <p:cNvSpPr/>
          <p:nvPr/>
        </p:nvSpPr>
        <p:spPr>
          <a:xfrm>
            <a:off x="1663702" y="318179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304</a:t>
            </a:r>
          </a:p>
        </p:txBody>
      </p:sp>
      <p:sp>
        <p:nvSpPr>
          <p:cNvPr id="43" name="מלבן מעוגל 42">
            <a:hlinkClick r:id="rId32" action="ppaction://hlinksldjump"/>
          </p:cNvPr>
          <p:cNvSpPr/>
          <p:nvPr/>
        </p:nvSpPr>
        <p:spPr>
          <a:xfrm>
            <a:off x="2856797" y="320295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305</a:t>
            </a:r>
          </a:p>
        </p:txBody>
      </p:sp>
      <p:sp>
        <p:nvSpPr>
          <p:cNvPr id="44" name="מלבן מעוגל 43">
            <a:hlinkClick r:id="rId33" action="ppaction://hlinksldjump"/>
          </p:cNvPr>
          <p:cNvSpPr/>
          <p:nvPr/>
        </p:nvSpPr>
        <p:spPr>
          <a:xfrm>
            <a:off x="4049892" y="320571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306</a:t>
            </a:r>
          </a:p>
        </p:txBody>
      </p:sp>
      <p:sp>
        <p:nvSpPr>
          <p:cNvPr id="45" name="מלבן מעוגל 44">
            <a:hlinkClick r:id="rId34" action="ppaction://hlinksldjump"/>
          </p:cNvPr>
          <p:cNvSpPr/>
          <p:nvPr/>
        </p:nvSpPr>
        <p:spPr>
          <a:xfrm>
            <a:off x="5234827" y="320295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307</a:t>
            </a:r>
          </a:p>
        </p:txBody>
      </p:sp>
      <p:sp>
        <p:nvSpPr>
          <p:cNvPr id="46" name="מלבן מעוגל 45">
            <a:hlinkClick r:id="rId35" action="ppaction://hlinksldjump"/>
          </p:cNvPr>
          <p:cNvSpPr/>
          <p:nvPr/>
        </p:nvSpPr>
        <p:spPr>
          <a:xfrm>
            <a:off x="6406374" y="320571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401</a:t>
            </a:r>
          </a:p>
        </p:txBody>
      </p:sp>
      <p:sp>
        <p:nvSpPr>
          <p:cNvPr id="47" name="מלבן מעוגל 46">
            <a:hlinkClick r:id="rId36" action="ppaction://hlinksldjump"/>
          </p:cNvPr>
          <p:cNvSpPr/>
          <p:nvPr/>
        </p:nvSpPr>
        <p:spPr>
          <a:xfrm>
            <a:off x="7574788" y="320656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402</a:t>
            </a:r>
          </a:p>
        </p:txBody>
      </p:sp>
      <p:sp>
        <p:nvSpPr>
          <p:cNvPr id="48" name="מלבן מעוגל 47">
            <a:hlinkClick r:id="rId37" action="ppaction://hlinksldjump"/>
          </p:cNvPr>
          <p:cNvSpPr/>
          <p:nvPr/>
        </p:nvSpPr>
        <p:spPr>
          <a:xfrm>
            <a:off x="457219" y="375785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403</a:t>
            </a:r>
          </a:p>
        </p:txBody>
      </p:sp>
      <p:sp>
        <p:nvSpPr>
          <p:cNvPr id="49" name="מלבן מעוגל 48">
            <a:hlinkClick r:id="rId38" action="ppaction://hlinksldjump"/>
          </p:cNvPr>
          <p:cNvSpPr/>
          <p:nvPr/>
        </p:nvSpPr>
        <p:spPr>
          <a:xfrm>
            <a:off x="1650314" y="377065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404</a:t>
            </a:r>
          </a:p>
        </p:txBody>
      </p:sp>
      <p:sp>
        <p:nvSpPr>
          <p:cNvPr id="50" name="מלבן מעוגל 49">
            <a:hlinkClick r:id="rId39" action="ppaction://hlinksldjump"/>
          </p:cNvPr>
          <p:cNvSpPr/>
          <p:nvPr/>
        </p:nvSpPr>
        <p:spPr>
          <a:xfrm>
            <a:off x="2843409" y="379181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405</a:t>
            </a:r>
          </a:p>
        </p:txBody>
      </p:sp>
      <p:sp>
        <p:nvSpPr>
          <p:cNvPr id="51" name="מלבן מעוגל 50">
            <a:hlinkClick r:id="rId40" action="ppaction://hlinksldjump"/>
          </p:cNvPr>
          <p:cNvSpPr/>
          <p:nvPr/>
        </p:nvSpPr>
        <p:spPr>
          <a:xfrm>
            <a:off x="4036504" y="379457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406</a:t>
            </a:r>
          </a:p>
        </p:txBody>
      </p:sp>
      <p:sp>
        <p:nvSpPr>
          <p:cNvPr id="52" name="מלבן מעוגל 51">
            <a:hlinkClick r:id="rId41" action="ppaction://hlinksldjump"/>
          </p:cNvPr>
          <p:cNvSpPr/>
          <p:nvPr/>
        </p:nvSpPr>
        <p:spPr>
          <a:xfrm>
            <a:off x="5221439" y="379181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407</a:t>
            </a:r>
          </a:p>
        </p:txBody>
      </p:sp>
      <p:sp>
        <p:nvSpPr>
          <p:cNvPr id="53" name="מלבן מעוגל 52">
            <a:hlinkClick r:id="rId42" action="ppaction://hlinksldjump"/>
          </p:cNvPr>
          <p:cNvSpPr/>
          <p:nvPr/>
        </p:nvSpPr>
        <p:spPr>
          <a:xfrm>
            <a:off x="6392986" y="379457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408</a:t>
            </a:r>
          </a:p>
        </p:txBody>
      </p:sp>
      <p:sp>
        <p:nvSpPr>
          <p:cNvPr id="54" name="מלבן מעוגל 53">
            <a:hlinkClick r:id="rId43" action="ppaction://hlinksldjump"/>
          </p:cNvPr>
          <p:cNvSpPr/>
          <p:nvPr/>
        </p:nvSpPr>
        <p:spPr>
          <a:xfrm>
            <a:off x="7561400" y="379543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409</a:t>
            </a:r>
          </a:p>
        </p:txBody>
      </p:sp>
      <p:sp>
        <p:nvSpPr>
          <p:cNvPr id="55" name="מלבן מעוגל 54">
            <a:hlinkClick r:id="rId44" action="ppaction://hlinksldjump"/>
          </p:cNvPr>
          <p:cNvSpPr/>
          <p:nvPr/>
        </p:nvSpPr>
        <p:spPr>
          <a:xfrm>
            <a:off x="457219" y="433391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410</a:t>
            </a:r>
          </a:p>
        </p:txBody>
      </p:sp>
      <p:sp>
        <p:nvSpPr>
          <p:cNvPr id="56" name="מלבן מעוגל 55">
            <a:hlinkClick r:id="rId45" action="ppaction://hlinksldjump"/>
          </p:cNvPr>
          <p:cNvSpPr/>
          <p:nvPr/>
        </p:nvSpPr>
        <p:spPr>
          <a:xfrm>
            <a:off x="1650314" y="434671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411</a:t>
            </a:r>
          </a:p>
        </p:txBody>
      </p:sp>
      <p:sp>
        <p:nvSpPr>
          <p:cNvPr id="57" name="מלבן מעוגל 56">
            <a:hlinkClick r:id="rId46" action="ppaction://hlinksldjump"/>
          </p:cNvPr>
          <p:cNvSpPr/>
          <p:nvPr/>
        </p:nvSpPr>
        <p:spPr>
          <a:xfrm>
            <a:off x="2843409" y="436787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501</a:t>
            </a:r>
          </a:p>
        </p:txBody>
      </p:sp>
      <p:sp>
        <p:nvSpPr>
          <p:cNvPr id="59" name="מלבן מעוגל 58">
            <a:hlinkClick r:id="rId47" action="ppaction://hlinksldjump"/>
          </p:cNvPr>
          <p:cNvSpPr/>
          <p:nvPr/>
        </p:nvSpPr>
        <p:spPr>
          <a:xfrm>
            <a:off x="4036504" y="437063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502</a:t>
            </a:r>
          </a:p>
        </p:txBody>
      </p:sp>
      <p:sp>
        <p:nvSpPr>
          <p:cNvPr id="60" name="מלבן מעוגל 59">
            <a:hlinkClick r:id="rId48" action="ppaction://hlinksldjump"/>
          </p:cNvPr>
          <p:cNvSpPr/>
          <p:nvPr/>
        </p:nvSpPr>
        <p:spPr>
          <a:xfrm>
            <a:off x="6392986" y="437063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504</a:t>
            </a:r>
          </a:p>
        </p:txBody>
      </p:sp>
      <p:sp>
        <p:nvSpPr>
          <p:cNvPr id="61" name="מלבן מעוגל 60">
            <a:hlinkClick r:id="rId49" action="ppaction://hlinksldjump"/>
          </p:cNvPr>
          <p:cNvSpPr/>
          <p:nvPr/>
        </p:nvSpPr>
        <p:spPr>
          <a:xfrm>
            <a:off x="7561400" y="437149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505</a:t>
            </a:r>
          </a:p>
        </p:txBody>
      </p:sp>
      <p:sp>
        <p:nvSpPr>
          <p:cNvPr id="62" name="מלבן מעוגל 61">
            <a:hlinkClick r:id="rId50" action="ppaction://hlinksldjump"/>
          </p:cNvPr>
          <p:cNvSpPr/>
          <p:nvPr/>
        </p:nvSpPr>
        <p:spPr>
          <a:xfrm>
            <a:off x="457219" y="4916381"/>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506</a:t>
            </a:r>
          </a:p>
        </p:txBody>
      </p:sp>
      <p:sp>
        <p:nvSpPr>
          <p:cNvPr id="63" name="מלבן מעוגל 62">
            <a:hlinkClick r:id="rId51" action="ppaction://hlinksldjump"/>
          </p:cNvPr>
          <p:cNvSpPr/>
          <p:nvPr/>
        </p:nvSpPr>
        <p:spPr>
          <a:xfrm>
            <a:off x="1650314" y="492278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507</a:t>
            </a:r>
          </a:p>
        </p:txBody>
      </p:sp>
      <p:sp>
        <p:nvSpPr>
          <p:cNvPr id="64" name="מלבן מעוגל 63">
            <a:hlinkClick r:id="rId52" action="ppaction://hlinksldjump"/>
          </p:cNvPr>
          <p:cNvSpPr/>
          <p:nvPr/>
        </p:nvSpPr>
        <p:spPr>
          <a:xfrm>
            <a:off x="4049892" y="495309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604</a:t>
            </a:r>
          </a:p>
        </p:txBody>
      </p:sp>
      <p:sp>
        <p:nvSpPr>
          <p:cNvPr id="65" name="מלבן מעוגל 64">
            <a:hlinkClick r:id="rId53" action="ppaction://hlinksldjump"/>
          </p:cNvPr>
          <p:cNvSpPr/>
          <p:nvPr/>
        </p:nvSpPr>
        <p:spPr>
          <a:xfrm>
            <a:off x="5234827" y="495034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605</a:t>
            </a:r>
          </a:p>
        </p:txBody>
      </p:sp>
      <p:sp>
        <p:nvSpPr>
          <p:cNvPr id="66" name="מלבן מעוגל 65">
            <a:hlinkClick r:id="rId54" action="ppaction://hlinksldjump"/>
          </p:cNvPr>
          <p:cNvSpPr/>
          <p:nvPr/>
        </p:nvSpPr>
        <p:spPr>
          <a:xfrm>
            <a:off x="6406374" y="495309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802</a:t>
            </a:r>
          </a:p>
        </p:txBody>
      </p:sp>
      <p:sp>
        <p:nvSpPr>
          <p:cNvPr id="67" name="מלבן מעוגל 66">
            <a:hlinkClick r:id="rId55" action="ppaction://hlinksldjump"/>
          </p:cNvPr>
          <p:cNvSpPr/>
          <p:nvPr/>
        </p:nvSpPr>
        <p:spPr>
          <a:xfrm>
            <a:off x="7574788" y="495395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901</a:t>
            </a:r>
          </a:p>
        </p:txBody>
      </p:sp>
      <p:sp>
        <p:nvSpPr>
          <p:cNvPr id="68" name="מלבן מעוגל 67">
            <a:hlinkClick r:id="rId56" action="ppaction://hlinksldjump"/>
          </p:cNvPr>
          <p:cNvSpPr/>
          <p:nvPr/>
        </p:nvSpPr>
        <p:spPr>
          <a:xfrm>
            <a:off x="457219" y="548599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902</a:t>
            </a:r>
          </a:p>
        </p:txBody>
      </p:sp>
      <p:sp>
        <p:nvSpPr>
          <p:cNvPr id="69" name="מלבן מעוגל 68">
            <a:hlinkClick r:id="rId57" action="ppaction://hlinksldjump"/>
          </p:cNvPr>
          <p:cNvSpPr/>
          <p:nvPr/>
        </p:nvSpPr>
        <p:spPr>
          <a:xfrm>
            <a:off x="1650314" y="550276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905</a:t>
            </a:r>
          </a:p>
        </p:txBody>
      </p:sp>
      <p:sp>
        <p:nvSpPr>
          <p:cNvPr id="70" name="מלבן מעוגל 69">
            <a:hlinkClick r:id="rId58" action="ppaction://hlinksldjump"/>
          </p:cNvPr>
          <p:cNvSpPr/>
          <p:nvPr/>
        </p:nvSpPr>
        <p:spPr>
          <a:xfrm>
            <a:off x="2843409" y="551112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906</a:t>
            </a:r>
          </a:p>
        </p:txBody>
      </p:sp>
      <p:sp>
        <p:nvSpPr>
          <p:cNvPr id="71" name="מלבן מעוגל 70">
            <a:hlinkClick r:id="rId59" action="ppaction://hlinksldjump"/>
          </p:cNvPr>
          <p:cNvSpPr/>
          <p:nvPr/>
        </p:nvSpPr>
        <p:spPr>
          <a:xfrm>
            <a:off x="4036504" y="551388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1002</a:t>
            </a:r>
          </a:p>
        </p:txBody>
      </p:sp>
      <p:sp>
        <p:nvSpPr>
          <p:cNvPr id="72" name="מלבן מעוגל 71">
            <a:hlinkClick r:id="rId60" action="ppaction://hlinksldjump"/>
          </p:cNvPr>
          <p:cNvSpPr/>
          <p:nvPr/>
        </p:nvSpPr>
        <p:spPr>
          <a:xfrm>
            <a:off x="5221439" y="551112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1004</a:t>
            </a:r>
          </a:p>
        </p:txBody>
      </p:sp>
      <p:sp>
        <p:nvSpPr>
          <p:cNvPr id="73" name="מלבן מעוגל 72">
            <a:hlinkClick r:id="rId61" action="ppaction://hlinksldjump"/>
          </p:cNvPr>
          <p:cNvSpPr/>
          <p:nvPr/>
        </p:nvSpPr>
        <p:spPr>
          <a:xfrm>
            <a:off x="6392986" y="551388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1005</a:t>
            </a:r>
          </a:p>
        </p:txBody>
      </p:sp>
      <p:sp>
        <p:nvSpPr>
          <p:cNvPr id="74" name="מלבן מעוגל 73">
            <a:hlinkClick r:id="rId62" action="ppaction://hlinksldjump"/>
          </p:cNvPr>
          <p:cNvSpPr/>
          <p:nvPr/>
        </p:nvSpPr>
        <p:spPr>
          <a:xfrm>
            <a:off x="7561400" y="551474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02060"/>
                </a:solidFill>
                <a:latin typeface="Fedra Sans Bar-ilan" pitchFamily="50" charset="-79"/>
                <a:cs typeface="Fedra Sans Bar-ilan" pitchFamily="50" charset="-79"/>
              </a:rPr>
              <a:t>1102-5</a:t>
            </a:r>
            <a:endParaRPr lang="he-IL" b="1" dirty="0">
              <a:solidFill>
                <a:srgbClr val="002060"/>
              </a:solidFill>
              <a:latin typeface="Fedra Sans Bar-ilan" pitchFamily="50" charset="-79"/>
              <a:cs typeface="Fedra Sans Bar-ilan" pitchFamily="50" charset="-79"/>
            </a:endParaRPr>
          </a:p>
        </p:txBody>
      </p:sp>
      <p:sp>
        <p:nvSpPr>
          <p:cNvPr id="75" name="מלבן מעוגל 74">
            <a:hlinkClick r:id="rId63" action="ppaction://hlinksldjump"/>
          </p:cNvPr>
          <p:cNvSpPr/>
          <p:nvPr/>
        </p:nvSpPr>
        <p:spPr>
          <a:xfrm>
            <a:off x="6392986" y="6094831"/>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1501</a:t>
            </a:r>
          </a:p>
        </p:txBody>
      </p:sp>
      <p:sp>
        <p:nvSpPr>
          <p:cNvPr id="2" name="לחצן פעולה: התאמה אישית 1">
            <a:hlinkClick r:id="" action="ppaction://hlinkshowjump?jump=endshow" highlightClick="1"/>
          </p:cNvPr>
          <p:cNvSpPr/>
          <p:nvPr/>
        </p:nvSpPr>
        <p:spPr>
          <a:xfrm>
            <a:off x="7561400" y="6099686"/>
            <a:ext cx="1008112" cy="432048"/>
          </a:xfrm>
          <a:prstGeom prst="actionButtonBlank">
            <a:avLst/>
          </a:prstGeom>
          <a:solidFill>
            <a:schemeClr val="bg1"/>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7030A0"/>
                </a:solidFill>
                <a:latin typeface="Guttman Adii" panose="02010401010101010101" pitchFamily="2" charset="-79"/>
                <a:cs typeface="Guttman Adii" panose="02010401010101010101" pitchFamily="2" charset="-79"/>
              </a:rPr>
              <a:t>Exit</a:t>
            </a:r>
            <a:endParaRPr lang="he-IL" b="1" dirty="0">
              <a:solidFill>
                <a:srgbClr val="7030A0"/>
              </a:solidFill>
              <a:latin typeface="Guttman Adii" panose="02010401010101010101" pitchFamily="2" charset="-79"/>
              <a:cs typeface="Guttman Adii" panose="02010401010101010101" pitchFamily="2" charset="-79"/>
            </a:endParaRPr>
          </a:p>
        </p:txBody>
      </p:sp>
      <p:sp>
        <p:nvSpPr>
          <p:cNvPr id="82" name="מלבן מעוגל 81">
            <a:hlinkClick r:id="rId64" action="ppaction://hlinksldjump"/>
          </p:cNvPr>
          <p:cNvSpPr/>
          <p:nvPr/>
        </p:nvSpPr>
        <p:spPr>
          <a:xfrm>
            <a:off x="5234827" y="436787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503</a:t>
            </a:r>
          </a:p>
        </p:txBody>
      </p:sp>
      <p:sp>
        <p:nvSpPr>
          <p:cNvPr id="83" name="מלבן 82"/>
          <p:cNvSpPr/>
          <p:nvPr/>
        </p:nvSpPr>
        <p:spPr>
          <a:xfrm>
            <a:off x="358807" y="6290685"/>
            <a:ext cx="3719805"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a:ln w="11430"/>
                <a:solidFill>
                  <a:schemeClr val="bg1"/>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Exit the Shelters after 10 minutes </a:t>
            </a:r>
            <a:r>
              <a:rPr lang="he-IL" sz="1600" b="1" cap="none" spc="0" dirty="0">
                <a:ln w="11430"/>
                <a:solidFill>
                  <a:schemeClr val="bg1"/>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 </a:t>
            </a:r>
          </a:p>
        </p:txBody>
      </p:sp>
      <p:sp>
        <p:nvSpPr>
          <p:cNvPr id="76" name="מלבן מעוגל 75">
            <a:hlinkClick r:id="rId65" action="ppaction://hlinksldjump"/>
          </p:cNvPr>
          <p:cNvSpPr/>
          <p:nvPr/>
        </p:nvSpPr>
        <p:spPr>
          <a:xfrm>
            <a:off x="2843409" y="495034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508-9</a:t>
            </a:r>
          </a:p>
        </p:txBody>
      </p:sp>
      <p:pic>
        <p:nvPicPr>
          <p:cNvPr id="4" name="תמונה 3">
            <a:extLst>
              <a:ext uri="{FF2B5EF4-FFF2-40B4-BE49-F238E27FC236}">
                <a16:creationId xmlns:a16="http://schemas.microsoft.com/office/drawing/2014/main" id="{BB79C9A8-DE9E-4121-A016-1A99555DD26C}"/>
              </a:ext>
            </a:extLst>
          </p:cNvPr>
          <p:cNvPicPr>
            <a:picLocks noChangeAspect="1"/>
          </p:cNvPicPr>
          <p:nvPr/>
        </p:nvPicPr>
        <p:blipFill>
          <a:blip r:embed="rId66"/>
          <a:stretch>
            <a:fillRect/>
          </a:stretch>
        </p:blipFill>
        <p:spPr>
          <a:xfrm>
            <a:off x="159486" y="85480"/>
            <a:ext cx="1472572" cy="554283"/>
          </a:xfrm>
          <a:prstGeom prst="rect">
            <a:avLst/>
          </a:prstGeom>
        </p:spPr>
      </p:pic>
      <p:sp>
        <p:nvSpPr>
          <p:cNvPr id="77" name="מלבן מעוגל 70">
            <a:hlinkClick r:id="rId67" action="ppaction://hlinksldjump"/>
            <a:extLst>
              <a:ext uri="{FF2B5EF4-FFF2-40B4-BE49-F238E27FC236}">
                <a16:creationId xmlns:a16="http://schemas.microsoft.com/office/drawing/2014/main" id="{09740339-5E62-4800-89D3-5CCDF2ED946E}"/>
              </a:ext>
            </a:extLst>
          </p:cNvPr>
          <p:cNvSpPr/>
          <p:nvPr/>
        </p:nvSpPr>
        <p:spPr>
          <a:xfrm>
            <a:off x="4036504" y="6074661"/>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1300</a:t>
            </a:r>
          </a:p>
          <a:p>
            <a:pPr algn="ctr"/>
            <a:r>
              <a:rPr lang="en-US" sz="800" b="1" dirty="0">
                <a:solidFill>
                  <a:srgbClr val="002060"/>
                </a:solidFill>
                <a:latin typeface="Fedra Sans Bar-ilan" pitchFamily="50" charset="-79"/>
                <a:cs typeface="Fedra Sans Bar-ilan" pitchFamily="50" charset="-79"/>
              </a:rPr>
              <a:t>A + B</a:t>
            </a:r>
            <a:endParaRPr lang="he-IL" sz="800" b="1" dirty="0">
              <a:solidFill>
                <a:srgbClr val="002060"/>
              </a:solidFill>
              <a:latin typeface="Fedra Sans Bar-ilan" pitchFamily="50" charset="-79"/>
              <a:cs typeface="Fedra Sans Bar-ilan" pitchFamily="50" charset="-79"/>
            </a:endParaRPr>
          </a:p>
        </p:txBody>
      </p:sp>
      <p:sp>
        <p:nvSpPr>
          <p:cNvPr id="78" name="מלבן מעוגל 71">
            <a:hlinkClick r:id="rId68" action="ppaction://hlinksldjump"/>
            <a:extLst>
              <a:ext uri="{FF2B5EF4-FFF2-40B4-BE49-F238E27FC236}">
                <a16:creationId xmlns:a16="http://schemas.microsoft.com/office/drawing/2014/main" id="{2411AEE8-628F-4F60-9149-726B75FCB3D4}"/>
              </a:ext>
            </a:extLst>
          </p:cNvPr>
          <p:cNvSpPr/>
          <p:nvPr/>
        </p:nvSpPr>
        <p:spPr>
          <a:xfrm>
            <a:off x="5221439" y="60719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1401</a:t>
            </a:r>
          </a:p>
        </p:txBody>
      </p:sp>
    </p:spTree>
    <p:extLst>
      <p:ext uri="{BB962C8B-B14F-4D97-AF65-F5344CB8AC3E}">
        <p14:creationId xmlns:p14="http://schemas.microsoft.com/office/powerpoint/2010/main" val="3683512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0" name="Picture 2" descr="C:\Users\shlomi\Desktop\Image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63687" y="3216630"/>
            <a:ext cx="5668934" cy="35254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9613" y="53732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4" name="חץ למעלה 23"/>
          <p:cNvSpPr/>
          <p:nvPr/>
        </p:nvSpPr>
        <p:spPr>
          <a:xfrm rot="1991899">
            <a:off x="4960996" y="489512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עלה 24"/>
          <p:cNvSpPr/>
          <p:nvPr/>
        </p:nvSpPr>
        <p:spPr>
          <a:xfrm>
            <a:off x="4252373" y="407707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882C96EA-B483-4665-8113-5797F96AAA2C}"/>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7" name="מלבן מעוגל 4">
            <a:extLst>
              <a:ext uri="{FF2B5EF4-FFF2-40B4-BE49-F238E27FC236}">
                <a16:creationId xmlns:a16="http://schemas.microsoft.com/office/drawing/2014/main" id="{0C17711B-4829-4D2A-8E52-A91D8EFE39C2}"/>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108</a:t>
            </a:r>
            <a:endParaRPr lang="he-IL" sz="3200" b="1" dirty="0">
              <a:solidFill>
                <a:schemeClr val="tx1"/>
              </a:solidFill>
              <a:latin typeface="Fedra Sans Bar-ilan" pitchFamily="50" charset="-79"/>
              <a:cs typeface="Fedra Sans Bar-ilan" pitchFamily="50" charset="-79"/>
            </a:endParaRPr>
          </a:p>
        </p:txBody>
      </p:sp>
      <p:sp>
        <p:nvSpPr>
          <p:cNvPr id="18" name="מלבן מעוגל 6">
            <a:extLst>
              <a:ext uri="{FF2B5EF4-FFF2-40B4-BE49-F238E27FC236}">
                <a16:creationId xmlns:a16="http://schemas.microsoft.com/office/drawing/2014/main" id="{278EA375-B8B7-465C-B0D6-CA44EEC55401}"/>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26" name="מלבן מעוגל 7">
            <a:extLst>
              <a:ext uri="{FF2B5EF4-FFF2-40B4-BE49-F238E27FC236}">
                <a16:creationId xmlns:a16="http://schemas.microsoft.com/office/drawing/2014/main" id="{028B3B84-DA2A-4724-803D-B14461A10DCF}"/>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Stollman</a:t>
            </a:r>
            <a:r>
              <a:rPr lang="en-US" sz="2600" b="1" dirty="0">
                <a:solidFill>
                  <a:srgbClr val="66FF66"/>
                </a:solidFill>
                <a:latin typeface="Fedra Sans Bar-ilan" pitchFamily="50" charset="-79"/>
                <a:cs typeface="Fedra Sans Bar-ilan" pitchFamily="50" charset="-79"/>
              </a:rPr>
              <a:t> </a:t>
            </a:r>
            <a:r>
              <a:rPr lang="en-US" sz="2600" b="1" dirty="0" err="1">
                <a:solidFill>
                  <a:srgbClr val="66FF66"/>
                </a:solidFill>
                <a:latin typeface="Fedra Sans Bar-ilan" pitchFamily="50" charset="-79"/>
                <a:cs typeface="Fedra Sans Bar-ilan" pitchFamily="50" charset="-79"/>
              </a:rPr>
              <a:t>dormetory</a:t>
            </a:r>
            <a:endParaRPr lang="he-IL" sz="2600" b="1" dirty="0">
              <a:solidFill>
                <a:srgbClr val="66FF66"/>
              </a:solidFill>
              <a:latin typeface="Fedra Sans Bar-ilan" pitchFamily="50" charset="-79"/>
              <a:cs typeface="Fedra Sans Bar-ilan" pitchFamily="50" charset="-79"/>
            </a:endParaRPr>
          </a:p>
        </p:txBody>
      </p:sp>
      <p:sp>
        <p:nvSpPr>
          <p:cNvPr id="27" name="מלבן 26">
            <a:extLst>
              <a:ext uri="{FF2B5EF4-FFF2-40B4-BE49-F238E27FC236}">
                <a16:creationId xmlns:a16="http://schemas.microsoft.com/office/drawing/2014/main" id="{039D5578-3CB5-4CD2-8002-8304DBE1922D}"/>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Storage room in </a:t>
            </a:r>
            <a:r>
              <a:rPr lang="en-US" b="1" dirty="0" err="1">
                <a:solidFill>
                  <a:schemeClr val="bg1"/>
                </a:solidFill>
                <a:latin typeface="Fedra Sans Bar-ilan" pitchFamily="50" charset="-79"/>
                <a:cs typeface="Fedra Sans Bar-ilan" pitchFamily="50" charset="-79"/>
              </a:rPr>
              <a:t>Perach</a:t>
            </a:r>
            <a:r>
              <a:rPr lang="en-US" b="1" dirty="0">
                <a:solidFill>
                  <a:schemeClr val="bg1"/>
                </a:solidFill>
                <a:latin typeface="Fedra Sans Bar-ilan" pitchFamily="50" charset="-79"/>
                <a:cs typeface="Fedra Sans Bar-ilan" pitchFamily="50" charset="-79"/>
              </a:rPr>
              <a:t> unit, or behind the Schleifer synagogue 304 or a small shelter in Feldman 301.</a:t>
            </a:r>
          </a:p>
        </p:txBody>
      </p:sp>
      <p:sp>
        <p:nvSpPr>
          <p:cNvPr id="28" name="מלבן 27">
            <a:extLst>
              <a:ext uri="{FF2B5EF4-FFF2-40B4-BE49-F238E27FC236}">
                <a16:creationId xmlns:a16="http://schemas.microsoft.com/office/drawing/2014/main" id="{99129F35-D3A3-4C12-A6A9-AB344875A82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Opening the room behind the synagogue by David 054-4528683/ opening </a:t>
            </a:r>
            <a:r>
              <a:rPr lang="en-US" b="1" dirty="0" err="1">
                <a:solidFill>
                  <a:schemeClr val="bg1"/>
                </a:solidFill>
                <a:latin typeface="Fedra Sans Bar-ilan" pitchFamily="50" charset="-79"/>
                <a:cs typeface="Fedra Sans Bar-ilan" pitchFamily="50" charset="-79"/>
              </a:rPr>
              <a:t>Perach</a:t>
            </a:r>
            <a:r>
              <a:rPr lang="en-US" b="1" dirty="0">
                <a:solidFill>
                  <a:schemeClr val="bg1"/>
                </a:solidFill>
                <a:latin typeface="Fedra Sans Bar-ilan" pitchFamily="50" charset="-79"/>
                <a:cs typeface="Fedra Sans Bar-ilan" pitchFamily="50" charset="-79"/>
              </a:rPr>
              <a:t> storage room by Electra.</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9" name="מלבן 28">
            <a:extLst>
              <a:ext uri="{FF2B5EF4-FFF2-40B4-BE49-F238E27FC236}">
                <a16:creationId xmlns:a16="http://schemas.microsoft.com/office/drawing/2014/main" id="{BB3EF5B7-21BF-4146-B2FD-693AB3BD03CD}"/>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75 sqm.</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A55AB032-75E4-4438-9195-9B045613A1A8}"/>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5"/>
                                        </p:tgtEl>
                                        <p:attrNameLst>
                                          <p:attrName>style.color</p:attrName>
                                        </p:attrNameLst>
                                      </p:cBhvr>
                                      <p:to>
                                        <a:schemeClr val="hlink"/>
                                      </p:to>
                                    </p:animClr>
                                    <p:animClr clrSpc="rgb" dir="cw">
                                      <p:cBhvr>
                                        <p:cTn id="12" dur="500" autoRev="1" fill="remove"/>
                                        <p:tgtEl>
                                          <p:spTgt spid="25"/>
                                        </p:tgtEl>
                                        <p:attrNameLst>
                                          <p:attrName>fillcolor</p:attrName>
                                        </p:attrNameLst>
                                      </p:cBhvr>
                                      <p:to>
                                        <a:schemeClr val="hlink"/>
                                      </p:to>
                                    </p:animClr>
                                    <p:set>
                                      <p:cBhvr>
                                        <p:cTn id="13" dur="500" autoRev="1" fill="remove"/>
                                        <p:tgtEl>
                                          <p:spTgt spid="25"/>
                                        </p:tgtEl>
                                        <p:attrNameLst>
                                          <p:attrName>fill.type</p:attrName>
                                        </p:attrNameLst>
                                      </p:cBhvr>
                                      <p:to>
                                        <p:strVal val="solid"/>
                                      </p:to>
                                    </p:set>
                                    <p:set>
                                      <p:cBhvr>
                                        <p:cTn id="14"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074" name="Picture 2" descr="C:\Users\shlomi\Desktop\Imag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852" y="3352792"/>
            <a:ext cx="5891188" cy="34216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2896" y="472514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חץ למעלה 11"/>
          <p:cNvSpPr/>
          <p:nvPr/>
        </p:nvSpPr>
        <p:spPr>
          <a:xfrm rot="19495891">
            <a:off x="4954880" y="3524929"/>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803400FD-A923-4CB7-9778-0CC2B5B841E4}"/>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15596B8D-4F55-48A8-AAF0-862D2B5E391F}"/>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109</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04FF45B7-5580-4E23-AC3A-0DC33C38F4A5}"/>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067B415E-F810-4DE6-BF85-4AFD1464B324}"/>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Lauterman</a:t>
            </a:r>
            <a:r>
              <a:rPr lang="en-US" sz="2600" b="1" dirty="0">
                <a:solidFill>
                  <a:srgbClr val="66FF66"/>
                </a:solidFill>
                <a:latin typeface="Fedra Sans Bar-ilan" pitchFamily="50" charset="-79"/>
                <a:cs typeface="Fedra Sans Bar-ilan" pitchFamily="50" charset="-79"/>
              </a:rPr>
              <a:t>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6B59E75D-6428-41A1-8578-6E2B1912DEF5}"/>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south underground corridor or the shelter in Physics 202.</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A73743D0-98EF-4329-A88C-B7E8C9AE79FA}"/>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Coordinate the opening of the corridor with Prof. Kraus (Tel. 8762)</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3367610A-061A-4213-84B5-D711B90E4288}"/>
              </a:ext>
            </a:extLst>
          </p:cNvPr>
          <p:cNvSpPr/>
          <p:nvPr/>
        </p:nvSpPr>
        <p:spPr>
          <a:xfrm>
            <a:off x="7494501" y="1102881"/>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55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AA75158F-1CBB-4466-A92A-EBF2BB06777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4098" name="Picture 2" descr="C:\Users\shlomi\Desktop\Imag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347" y="3140968"/>
            <a:ext cx="5933306" cy="3635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1077" y="450912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98BA7F81-DD6F-4BDB-A856-B4F16A994FC5}"/>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A0B546D6-7BCE-489F-8991-08123330291C}"/>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201</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D9590425-9800-4BFE-A399-7AF57EA09A3D}"/>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basement. 28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462EC473-FABD-4711-99FC-9DA5E3E861A2}"/>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Fraiman</a:t>
            </a:r>
            <a:r>
              <a:rPr lang="en-US" sz="2600" b="1" dirty="0">
                <a:solidFill>
                  <a:srgbClr val="66FF66"/>
                </a:solidFill>
                <a:latin typeface="Fedra Sans Bar-ilan" pitchFamily="50" charset="-79"/>
                <a:cs typeface="Fedra Sans Bar-ilan" pitchFamily="50" charset="-79"/>
              </a:rPr>
              <a:t> </a:t>
            </a:r>
            <a:r>
              <a:rPr lang="en-US" sz="2400" b="1" dirty="0">
                <a:solidFill>
                  <a:srgbClr val="66FF66"/>
                </a:solidFill>
                <a:latin typeface="Fedra Sans Bar-ilan" pitchFamily="50" charset="-79"/>
                <a:cs typeface="Fedra Sans Bar-ilan" pitchFamily="50" charset="-79"/>
              </a:rPr>
              <a:t>Environmental Biology</a:t>
            </a:r>
            <a:endParaRPr lang="he-IL" sz="2600" b="1" dirty="0">
              <a:solidFill>
                <a:srgbClr val="66FF66"/>
              </a:solidFill>
              <a:latin typeface="Fedra Sans Bar-ilan" pitchFamily="50" charset="-79"/>
              <a:cs typeface="Fedra Sans Bar-ilan" pitchFamily="50" charset="-79"/>
            </a:endParaRPr>
          </a:p>
        </p:txBody>
      </p:sp>
      <p:sp>
        <p:nvSpPr>
          <p:cNvPr id="16" name="מלבן 15">
            <a:extLst>
              <a:ext uri="{FF2B5EF4-FFF2-40B4-BE49-F238E27FC236}">
                <a16:creationId xmlns:a16="http://schemas.microsoft.com/office/drawing/2014/main" id="{4688238E-8AD1-458B-B156-290930F451B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lower floor of the building.</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C415E7B7-3D04-4157-B35E-98AC2E8C06F3}"/>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Air filtered</a:t>
            </a:r>
            <a:endParaRPr lang="he-IL"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FC5204A-23E5-49C8-9BDD-992EFC9D211B}"/>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294 sqm.</a:t>
            </a:r>
          </a:p>
          <a:p>
            <a:pPr algn="l" rtl="0"/>
            <a:endParaRPr lang="he-IL" b="1" dirty="0">
              <a:solidFill>
                <a:schemeClr val="bg1"/>
              </a:solidFill>
              <a:latin typeface="Fedra Sans Bar-ilan" pitchFamily="50" charset="-79"/>
              <a:cs typeface="Fedra Sans Bar-ilan" pitchFamily="50" charset="-79"/>
            </a:endParaRPr>
          </a:p>
        </p:txBody>
      </p:sp>
      <p:sp>
        <p:nvSpPr>
          <p:cNvPr id="19" name="מלבן מעוגל 16">
            <a:hlinkClick r:id="rId4" action="ppaction://hlinksldjump"/>
            <a:extLst>
              <a:ext uri="{FF2B5EF4-FFF2-40B4-BE49-F238E27FC236}">
                <a16:creationId xmlns:a16="http://schemas.microsoft.com/office/drawing/2014/main" id="{33C71A93-584F-460F-A34C-E90D7784910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5122" name="Picture 2" descr="C:\Users\shlomi\Desktop\Imag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8971"/>
            <a:ext cx="6442826" cy="36450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531" y="4437123"/>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E7E3A3A1-28DF-40F5-9689-D1659216A7AB}"/>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5B22DB23-1F68-4829-B1E2-3456EC4B425E}"/>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202</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A01AFC3F-6CD1-43E7-B09C-701400682B6D}"/>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basement. 523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BB52BD72-5FAF-44EE-8749-EC770FD4A951}"/>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Physics research institute</a:t>
            </a:r>
            <a:endParaRPr lang="he-IL" sz="2600" b="1" dirty="0">
              <a:solidFill>
                <a:srgbClr val="66FF66"/>
              </a:solidFill>
              <a:latin typeface="Fedra Sans Bar-ilan" pitchFamily="50" charset="-79"/>
              <a:cs typeface="Fedra Sans Bar-ilan" pitchFamily="50" charset="-79"/>
            </a:endParaRPr>
          </a:p>
        </p:txBody>
      </p:sp>
      <p:sp>
        <p:nvSpPr>
          <p:cNvPr id="16" name="מלבן 15">
            <a:extLst>
              <a:ext uri="{FF2B5EF4-FFF2-40B4-BE49-F238E27FC236}">
                <a16:creationId xmlns:a16="http://schemas.microsoft.com/office/drawing/2014/main" id="{A31992CD-7B84-4BD6-BB47-7F72668BADF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Internal corridors at the 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-4</a:t>
            </a:r>
            <a:r>
              <a:rPr lang="en-US" b="1" baseline="30000" dirty="0">
                <a:solidFill>
                  <a:schemeClr val="bg1"/>
                </a:solidFill>
                <a:latin typeface="Fedra Sans Bar-ilan" pitchFamily="50" charset="-79"/>
                <a:cs typeface="Fedra Sans Bar-ilan" pitchFamily="50" charset="-79"/>
              </a:rPr>
              <a:t>th</a:t>
            </a:r>
            <a:r>
              <a:rPr lang="en-US" b="1" dirty="0">
                <a:solidFill>
                  <a:schemeClr val="bg1"/>
                </a:solidFill>
                <a:latin typeface="Fedra Sans Bar-ilan" pitchFamily="50" charset="-79"/>
                <a:cs typeface="Fedra Sans Bar-ilan" pitchFamily="50" charset="-79"/>
              </a:rPr>
              <a:t> floor.</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FCB057A1-312F-4A0A-BA6B-FEC55D4F1ED8}"/>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Coordinate the opening of the corridor with the Maintenance dept.</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BCCE85C0-1C96-41ED-80B7-658584032F1C}"/>
              </a:ext>
            </a:extLst>
          </p:cNvPr>
          <p:cNvSpPr/>
          <p:nvPr/>
        </p:nvSpPr>
        <p:spPr>
          <a:xfrm>
            <a:off x="7494501" y="1104229"/>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556 sqm.</a:t>
            </a:r>
          </a:p>
          <a:p>
            <a:pPr algn="l" rtl="0"/>
            <a:endParaRPr lang="he-IL" b="1" dirty="0">
              <a:solidFill>
                <a:schemeClr val="bg1"/>
              </a:solidFill>
              <a:latin typeface="Fedra Sans Bar-ilan" pitchFamily="50" charset="-79"/>
              <a:cs typeface="Fedra Sans Bar-ilan" pitchFamily="50" charset="-79"/>
            </a:endParaRPr>
          </a:p>
        </p:txBody>
      </p:sp>
      <p:sp>
        <p:nvSpPr>
          <p:cNvPr id="19" name="מלבן מעוגל 16">
            <a:hlinkClick r:id="rId4" action="ppaction://hlinksldjump"/>
            <a:extLst>
              <a:ext uri="{FF2B5EF4-FFF2-40B4-BE49-F238E27FC236}">
                <a16:creationId xmlns:a16="http://schemas.microsoft.com/office/drawing/2014/main" id="{2E6BBF0D-57B7-4F3D-A180-ABF634959AE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6146" name="Picture 2" descr="C:\Users\shlomi\Desktop\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6" y="3212976"/>
            <a:ext cx="5616625" cy="35613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90885" y="526251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DA5273F6-12B4-48FD-9866-F8FB86B7AD6E}"/>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CBD371D7-6DCB-457C-86E1-24DF7D6A3D63}"/>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204</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FF03CEC9-D55D-4E89-B574-C2AE96A32D68}"/>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50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139B440B-B8E6-41FC-A434-49C7675B1214}"/>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Gonda</a:t>
            </a:r>
            <a:r>
              <a:rPr lang="en-US" sz="2600" b="1" dirty="0">
                <a:solidFill>
                  <a:srgbClr val="66FF66"/>
                </a:solidFill>
                <a:latin typeface="Fedra Sans Bar-ilan" pitchFamily="50" charset="-79"/>
                <a:cs typeface="Fedra Sans Bar-ilan" pitchFamily="50" charset="-79"/>
              </a:rPr>
              <a:t> medical diagnostic center</a:t>
            </a:r>
            <a:endParaRPr lang="he-IL" sz="2600" b="1" dirty="0">
              <a:solidFill>
                <a:srgbClr val="66FF66"/>
              </a:solidFill>
              <a:latin typeface="Fedra Sans Bar-ilan" pitchFamily="50" charset="-79"/>
              <a:cs typeface="Fedra Sans Bar-ilan" pitchFamily="50" charset="-79"/>
            </a:endParaRPr>
          </a:p>
        </p:txBody>
      </p:sp>
      <p:sp>
        <p:nvSpPr>
          <p:cNvPr id="16" name="מלבן 15">
            <a:extLst>
              <a:ext uri="{FF2B5EF4-FFF2-40B4-BE49-F238E27FC236}">
                <a16:creationId xmlns:a16="http://schemas.microsoft.com/office/drawing/2014/main" id="{54DE96EC-DB69-4882-B6CD-CFE6E2356179}"/>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floor corridor</a:t>
            </a:r>
          </a:p>
          <a:p>
            <a:pPr algn="l" rtl="0"/>
            <a:endParaRPr lang="en-US" b="1" dirty="0">
              <a:solidFill>
                <a:schemeClr val="bg1"/>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2A427B3D-1FF2-48B9-AFF9-EF263F5DB82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Coordinate the opening of the corridor with Prof. Kraus (Tel. 8762)</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5D295C18-C3B6-4821-9473-7822FBF73AFF}"/>
              </a:ext>
            </a:extLst>
          </p:cNvPr>
          <p:cNvSpPr/>
          <p:nvPr/>
        </p:nvSpPr>
        <p:spPr>
          <a:xfrm>
            <a:off x="7494501" y="1104229"/>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74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06C3F66E-BDF8-4794-A9CC-25111A94A47E}"/>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59062"/>
            <a:ext cx="6264696" cy="35115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7904" y="465313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196112">
            <a:off x="6840028" y="401058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6463829">
            <a:off x="5453685" y="561518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E1E7FCE1-0919-4F41-BDB5-CBD49984F972}"/>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7" name="מלבן מעוגל 4">
            <a:extLst>
              <a:ext uri="{FF2B5EF4-FFF2-40B4-BE49-F238E27FC236}">
                <a16:creationId xmlns:a16="http://schemas.microsoft.com/office/drawing/2014/main" id="{B28ACA44-9B28-4C6E-9545-B7DA807378A1}"/>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205</a:t>
            </a:r>
            <a:endParaRPr lang="he-IL" sz="3200" b="1" dirty="0">
              <a:solidFill>
                <a:schemeClr val="tx1"/>
              </a:solidFill>
              <a:latin typeface="Fedra Sans Bar-ilan" pitchFamily="50" charset="-79"/>
              <a:cs typeface="Fedra Sans Bar-ilan" pitchFamily="50" charset="-79"/>
            </a:endParaRPr>
          </a:p>
        </p:txBody>
      </p:sp>
      <p:sp>
        <p:nvSpPr>
          <p:cNvPr id="18" name="מלבן מעוגל 6">
            <a:extLst>
              <a:ext uri="{FF2B5EF4-FFF2-40B4-BE49-F238E27FC236}">
                <a16:creationId xmlns:a16="http://schemas.microsoft.com/office/drawing/2014/main" id="{D9BC0C0F-39BA-4A49-ADE5-46FD6BCE2CF4}"/>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the location.</a:t>
            </a:r>
            <a:endParaRPr lang="he-IL" sz="1600" b="1" dirty="0">
              <a:solidFill>
                <a:srgbClr val="66FF66"/>
              </a:solidFill>
              <a:latin typeface="Fedra Sans Bar-ilan" pitchFamily="50" charset="-79"/>
              <a:cs typeface="Fedra Sans Bar-ilan" pitchFamily="50" charset="-79"/>
            </a:endParaRPr>
          </a:p>
        </p:txBody>
      </p:sp>
      <p:sp>
        <p:nvSpPr>
          <p:cNvPr id="19" name="מלבן מעוגל 7">
            <a:extLst>
              <a:ext uri="{FF2B5EF4-FFF2-40B4-BE49-F238E27FC236}">
                <a16:creationId xmlns:a16="http://schemas.microsoft.com/office/drawing/2014/main" id="{6CF4EC3D-798E-44C8-B157-7FB93BCC5C82}"/>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Lunenfeld</a:t>
            </a:r>
            <a:r>
              <a:rPr lang="en-US" sz="2600" b="1" dirty="0">
                <a:solidFill>
                  <a:srgbClr val="66FF66"/>
                </a:solidFill>
                <a:latin typeface="Fedra Sans Bar-ilan" pitchFamily="50" charset="-79"/>
                <a:cs typeface="Fedra Sans Bar-ilan" pitchFamily="50" charset="-79"/>
              </a:rPr>
              <a:t> life science center</a:t>
            </a:r>
            <a:endParaRPr lang="he-IL" sz="2600" b="1" dirty="0">
              <a:solidFill>
                <a:srgbClr val="66FF66"/>
              </a:solidFill>
              <a:latin typeface="Fedra Sans Bar-ilan" pitchFamily="50" charset="-79"/>
              <a:cs typeface="Fedra Sans Bar-ilan" pitchFamily="50" charset="-79"/>
            </a:endParaRPr>
          </a:p>
        </p:txBody>
      </p:sp>
      <p:sp>
        <p:nvSpPr>
          <p:cNvPr id="27" name="מלבן 26">
            <a:extLst>
              <a:ext uri="{FF2B5EF4-FFF2-40B4-BE49-F238E27FC236}">
                <a16:creationId xmlns:a16="http://schemas.microsoft.com/office/drawing/2014/main" id="{F26AC35A-3EFC-4256-BDAD-8D4114CFB28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Physics 202 basement shelter or the parking floors at Nanotechnology 206.</a:t>
            </a:r>
          </a:p>
          <a:p>
            <a:pPr algn="l" rtl="0"/>
            <a:endParaRPr lang="en-US"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BFFD5F20-FD99-48A0-829D-9C410C338629}"/>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9" name="מלבן 28">
            <a:extLst>
              <a:ext uri="{FF2B5EF4-FFF2-40B4-BE49-F238E27FC236}">
                <a16:creationId xmlns:a16="http://schemas.microsoft.com/office/drawing/2014/main" id="{944A2FEE-B554-4265-B2B0-4C25154856FD}"/>
              </a:ext>
            </a:extLst>
          </p:cNvPr>
          <p:cNvSpPr/>
          <p:nvPr/>
        </p:nvSpPr>
        <p:spPr>
          <a:xfrm>
            <a:off x="7494501" y="1104229"/>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2AE2812A-B20B-44FE-8166-C473B61C6298}"/>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12976"/>
            <a:ext cx="5530627" cy="35919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6030" y="528045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79C50622-B93E-46FE-BB28-CA2AAE90B9C5}"/>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97879CE6-794D-47EE-9D7A-C43EB430B358}"/>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206</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EF846355-B473-4D9F-AA7B-B783C557FAD8}"/>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Mamads.312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92439E2F-A086-4D3E-9474-A996DF74ED88}"/>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Nanotechnology triplex</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47C22EC4-37CB-45FD-8C78-56191D79D682}"/>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Underground parking zone.</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452EDF2A-3C57-4951-B50D-D60EB7DBD39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in each floor in room B32. Some of them need to be unlocked by the building management office (Tel. 7067)</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5E1382F-449F-4438-8D86-2B526B9BDCEC}"/>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5123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1FB94151-B00A-4F66-9C2B-93AF3BA926F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1005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21" y="2922092"/>
            <a:ext cx="6518080" cy="38881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9222" y="400506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4591169">
            <a:off x="2922494" y="409167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10627148">
            <a:off x="4062492" y="507034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09844F3D-7955-4392-AA06-EF5074F1106C}"/>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D5F9D39F-44D9-4738-B498-518C1714F48A}"/>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207</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60539D25-908D-4253-BD5E-FBBCB7893BFC}"/>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2A814DD7-5716-4500-865C-C2FFB80191CD}"/>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Carpel chemistry building</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626854CE-2421-485D-8F0F-488A365EB7B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Lower floor corridor (near the toilet) far from the stairs, or shelters at Physics 202 or parking floor at Nano Technology 206.</a:t>
            </a:r>
          </a:p>
        </p:txBody>
      </p:sp>
      <p:sp>
        <p:nvSpPr>
          <p:cNvPr id="27" name="מלבן 26">
            <a:extLst>
              <a:ext uri="{FF2B5EF4-FFF2-40B4-BE49-F238E27FC236}">
                <a16:creationId xmlns:a16="http://schemas.microsoft.com/office/drawing/2014/main" id="{E547E643-3A69-421C-A1EF-1850F67B47F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F5FA77EB-3379-4E1B-B451-67B505B3A2E6}"/>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11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822E33F8-3430-496E-8525-A6747D947A5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1005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313" y="3176596"/>
            <a:ext cx="6326039" cy="35618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6554" y="414908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95736" y="5092734"/>
            <a:ext cx="1152128" cy="369332"/>
          </a:xfrm>
          <a:prstGeom prst="rect">
            <a:avLst/>
          </a:prstGeom>
          <a:noFill/>
        </p:spPr>
        <p:txBody>
          <a:bodyPr wrap="square" rtlCol="1">
            <a:spAutoFit/>
          </a:bodyPr>
          <a:lstStyle/>
          <a:p>
            <a:r>
              <a:rPr lang="he-IL" b="1" dirty="0">
                <a:solidFill>
                  <a:srgbClr val="66FF66"/>
                </a:solidFill>
                <a:effectLst>
                  <a:outerShdw blurRad="38100" dist="38100" dir="2700000" algn="tl">
                    <a:srgbClr val="000000">
                      <a:alpha val="43137"/>
                    </a:srgbClr>
                  </a:outerShdw>
                </a:effectLst>
              </a:rPr>
              <a:t>שער גהה</a:t>
            </a:r>
          </a:p>
        </p:txBody>
      </p:sp>
      <p:sp>
        <p:nvSpPr>
          <p:cNvPr id="13" name="מלבן 12">
            <a:extLst>
              <a:ext uri="{FF2B5EF4-FFF2-40B4-BE49-F238E27FC236}">
                <a16:creationId xmlns:a16="http://schemas.microsoft.com/office/drawing/2014/main" id="{4B11733F-83B4-4A83-9B24-D0094606B8CE}"/>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862D37B4-30C4-4611-B470-BC6BEB165404}"/>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208</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16F776CC-7FDF-492C-9A23-51DAA327DD81}"/>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ground level. 51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79761B15-2A7A-42DB-8A36-7C5E4D31BF91}"/>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Cancer research center</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DB8068D-6D6B-4A26-BB88-C8F117C32181}"/>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Staircase leading to the basement and the machine room in the basement floor.</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576908E6-F7A5-420E-AE64-B3815207764C}"/>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There is a ramp for the disabled that needs to be placed outside the shelter to close the door.</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68A6ACCC-0114-435D-9C4A-37FA4772877C}"/>
              </a:ext>
            </a:extLst>
          </p:cNvPr>
          <p:cNvSpPr/>
          <p:nvPr/>
        </p:nvSpPr>
        <p:spPr>
          <a:xfrm>
            <a:off x="7494501" y="1101728"/>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58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E33816CE-9765-43CF-913E-FBC03F028B25}"/>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06582"/>
            <a:ext cx="6336704" cy="3610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1800" y="4618751"/>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4CCD66C3-C8A0-4B1B-A2F4-7BE9EAEA0AE1}"/>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E6070112-E740-4F8D-AF89-4794DF44FE86}"/>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209</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2515381-F967-42D1-8E90-745CC53F2C99}"/>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63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46F2780C-0BDB-4678-91BE-928D4DD05575}"/>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Resnick </a:t>
            </a:r>
            <a:r>
              <a:rPr lang="en-US" sz="2400" b="1" dirty="0">
                <a:solidFill>
                  <a:srgbClr val="66FF66"/>
                </a:solidFill>
                <a:latin typeface="Fedra Sans Bar-ilan" pitchFamily="50" charset="-79"/>
                <a:cs typeface="Fedra Sans Bar-ilan" pitchFamily="50" charset="-79"/>
              </a:rPr>
              <a:t>advanced technology</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B305863E-1370-4781-9B74-55CBAFCF5C0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Lab in the basement.</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40E2459-B38A-4704-9E04-A0A1171BFF4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in rooms 015, 106, and 204. they need to be unlocked by the labs managers. </a:t>
            </a: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560AF7B4-764E-4503-8CE5-4F35214ED83C}"/>
              </a:ext>
            </a:extLst>
          </p:cNvPr>
          <p:cNvSpPr/>
          <p:nvPr/>
        </p:nvSpPr>
        <p:spPr>
          <a:xfrm>
            <a:off x="7494501" y="1101761"/>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302 sqm.</a:t>
            </a:r>
          </a:p>
          <a:p>
            <a:pPr algn="l" rtl="0"/>
            <a:endParaRPr lang="he-IL" b="1" dirty="0">
              <a:solidFill>
                <a:schemeClr val="bg1"/>
              </a:solidFill>
              <a:latin typeface="Fedra Sans Bar-ilan" pitchFamily="50" charset="-79"/>
              <a:cs typeface="Fedra Sans Bar-ilan" pitchFamily="50" charset="-79"/>
            </a:endParaRPr>
          </a:p>
        </p:txBody>
      </p:sp>
      <p:sp>
        <p:nvSpPr>
          <p:cNvPr id="21" name="מלבן מעוגל 16">
            <a:hlinkClick r:id="rId4" action="ppaction://hlinksldjump"/>
            <a:extLst>
              <a:ext uri="{FF2B5EF4-FFF2-40B4-BE49-F238E27FC236}">
                <a16:creationId xmlns:a16="http://schemas.microsoft.com/office/drawing/2014/main" id="{1D36B538-196E-4708-A1FC-718B055E869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7"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6984776" cy="3539968"/>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5" name="מלבן מעוגל 4"/>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100</a:t>
            </a:r>
          </a:p>
        </p:txBody>
      </p:sp>
      <p:sp>
        <p:nvSpPr>
          <p:cNvPr id="7" name="מלבן מעוגל 6"/>
          <p:cNvSpPr/>
          <p:nvPr/>
        </p:nvSpPr>
        <p:spPr>
          <a:xfrm>
            <a:off x="6516216" y="142264"/>
            <a:ext cx="239049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8" name="מלבן מעוגל 7"/>
          <p:cNvSpPr/>
          <p:nvPr/>
        </p:nvSpPr>
        <p:spPr>
          <a:xfrm>
            <a:off x="1395911" y="142264"/>
            <a:ext cx="5070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Animal research center</a:t>
            </a:r>
            <a:endParaRPr lang="he-IL" sz="2600" b="1" dirty="0">
              <a:solidFill>
                <a:srgbClr val="66FF66"/>
              </a:solidFill>
              <a:latin typeface="Fedra Sans Bar-ilan" pitchFamily="50" charset="-79"/>
              <a:cs typeface="Fedra Sans Bar-ilan" pitchFamily="50" charset="-79"/>
            </a:endParaRPr>
          </a:p>
        </p:txBody>
      </p:sp>
      <p:sp>
        <p:nvSpPr>
          <p:cNvPr id="20" name="מלבן 19"/>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101 Sherman Shelter or  105 Exodus Shelter</a:t>
            </a:r>
          </a:p>
          <a:p>
            <a:pPr algn="l" rtl="0"/>
            <a:endParaRPr lang="he-IL" b="1" dirty="0">
              <a:solidFill>
                <a:schemeClr val="bg1"/>
              </a:solidFill>
              <a:latin typeface="Fedra Sans Bar-ilan" pitchFamily="50" charset="-79"/>
              <a:cs typeface="Fedra Sans Bar-ilan" pitchFamily="50" charset="-79"/>
            </a:endParaRPr>
          </a:p>
        </p:txBody>
      </p:sp>
      <p:sp>
        <p:nvSpPr>
          <p:cNvPr id="22" name="מלבן 21"/>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3" name="חץ למעלה 22"/>
          <p:cNvSpPr/>
          <p:nvPr/>
        </p:nvSpPr>
        <p:spPr>
          <a:xfrm rot="3095378">
            <a:off x="5868144" y="366923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עלה 12"/>
          <p:cNvSpPr/>
          <p:nvPr/>
        </p:nvSpPr>
        <p:spPr>
          <a:xfrm rot="18819847">
            <a:off x="2889617" y="550309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5976" y="552869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p:cNvSpPr/>
          <p:nvPr/>
        </p:nvSpPr>
        <p:spPr>
          <a:xfrm>
            <a:off x="7422493" y="1128210"/>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7" name="מלבן מעוגל 16">
            <a:hlinkClick r:id="rId4" action="ppaction://hlinksldjump"/>
            <a:extLst>
              <a:ext uri="{FF2B5EF4-FFF2-40B4-BE49-F238E27FC236}">
                <a16:creationId xmlns:a16="http://schemas.microsoft.com/office/drawing/2014/main" id="{81C8B128-DE09-41F0-83DA-B6903BC51C19}"/>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4113049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3"/>
                                        </p:tgtEl>
                                        <p:attrNameLst>
                                          <p:attrName>style.color</p:attrName>
                                        </p:attrNameLst>
                                      </p:cBhvr>
                                      <p:to>
                                        <a:schemeClr val="hlink"/>
                                      </p:to>
                                    </p:animClr>
                                    <p:animClr clrSpc="rgb" dir="cw">
                                      <p:cBhvr>
                                        <p:cTn id="7" dur="500" autoRev="1" fill="remove"/>
                                        <p:tgtEl>
                                          <p:spTgt spid="23"/>
                                        </p:tgtEl>
                                        <p:attrNameLst>
                                          <p:attrName>fillcolor</p:attrName>
                                        </p:attrNameLst>
                                      </p:cBhvr>
                                      <p:to>
                                        <a:schemeClr val="hlink"/>
                                      </p:to>
                                    </p:animClr>
                                    <p:set>
                                      <p:cBhvr>
                                        <p:cTn id="8" dur="500" autoRev="1" fill="remove"/>
                                        <p:tgtEl>
                                          <p:spTgt spid="23"/>
                                        </p:tgtEl>
                                        <p:attrNameLst>
                                          <p:attrName>fill.type</p:attrName>
                                        </p:attrNameLst>
                                      </p:cBhvr>
                                      <p:to>
                                        <p:strVal val="solid"/>
                                      </p:to>
                                    </p:set>
                                    <p:set>
                                      <p:cBhvr>
                                        <p:cTn id="9" dur="500" autoRev="1" fill="remove"/>
                                        <p:tgtEl>
                                          <p:spTgt spid="2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3"/>
                                        </p:tgtEl>
                                        <p:attrNameLst>
                                          <p:attrName>style.color</p:attrName>
                                        </p:attrNameLst>
                                      </p:cBhvr>
                                      <p:to>
                                        <a:schemeClr val="hlink"/>
                                      </p:to>
                                    </p:animClr>
                                    <p:animClr clrSpc="rgb" dir="cw">
                                      <p:cBhvr>
                                        <p:cTn id="12" dur="500" autoRev="1" fill="remove"/>
                                        <p:tgtEl>
                                          <p:spTgt spid="13"/>
                                        </p:tgtEl>
                                        <p:attrNameLst>
                                          <p:attrName>fillcolor</p:attrName>
                                        </p:attrNameLst>
                                      </p:cBhvr>
                                      <p:to>
                                        <a:schemeClr val="hlink"/>
                                      </p:to>
                                    </p:animClr>
                                    <p:set>
                                      <p:cBhvr>
                                        <p:cTn id="13" dur="500" autoRev="1" fill="remove"/>
                                        <p:tgtEl>
                                          <p:spTgt spid="13"/>
                                        </p:tgtEl>
                                        <p:attrNameLst>
                                          <p:attrName>fill.type</p:attrName>
                                        </p:attrNameLst>
                                      </p:cBhvr>
                                      <p:to>
                                        <p:strVal val="solid"/>
                                      </p:to>
                                    </p:set>
                                    <p:set>
                                      <p:cBhvr>
                                        <p:cTn id="14"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0"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911" y="3068960"/>
            <a:ext cx="6049320" cy="35495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9987" y="531285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6" name="חץ למעלה 25"/>
          <p:cNvSpPr/>
          <p:nvPr/>
        </p:nvSpPr>
        <p:spPr>
          <a:xfrm rot="599714">
            <a:off x="4217899" y="412120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BFC2E1D6-F1A1-4F29-9716-3D0037FD738E}"/>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9FA72152-D501-45C6-8B53-BA0CAFC058A0}"/>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211</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DD31C685-E89F-471D-B3E9-1031CDE11C2F}"/>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5321AF88-C08E-461B-84A7-519D593C5B7E}"/>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Lechter</a:t>
            </a:r>
            <a:r>
              <a:rPr lang="en-US" sz="2600" b="1" dirty="0">
                <a:solidFill>
                  <a:srgbClr val="66FF66"/>
                </a:solidFill>
                <a:latin typeface="Fedra Sans Bar-ilan" pitchFamily="50" charset="-79"/>
                <a:cs typeface="Fedra Sans Bar-ilan" pitchFamily="50" charset="-79"/>
              </a:rPr>
              <a:t> chemistry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AC3AC0F1-BF2E-494D-9DCA-8779641CBAF1}"/>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Dining room and eastern corridor on the ground floor, or the eastern corridors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-3</a:t>
            </a:r>
            <a:r>
              <a:rPr lang="en-US" b="1" baseline="30000" dirty="0">
                <a:solidFill>
                  <a:schemeClr val="bg1"/>
                </a:solidFill>
                <a:latin typeface="Fedra Sans Bar-ilan" pitchFamily="50" charset="-79"/>
                <a:cs typeface="Fedra Sans Bar-ilan" pitchFamily="50" charset="-79"/>
              </a:rPr>
              <a:t>rd</a:t>
            </a:r>
            <a:r>
              <a:rPr lang="en-US" b="1" dirty="0">
                <a:solidFill>
                  <a:schemeClr val="bg1"/>
                </a:solidFill>
                <a:latin typeface="Fedra Sans Bar-ilan" pitchFamily="50" charset="-79"/>
                <a:cs typeface="Fedra Sans Bar-ilan" pitchFamily="50" charset="-79"/>
              </a:rPr>
              <a:t> floors, or </a:t>
            </a:r>
            <a:r>
              <a:rPr lang="he-IL" b="1" dirty="0">
                <a:solidFill>
                  <a:schemeClr val="bg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in the library in Mexico 213.</a:t>
            </a:r>
          </a:p>
        </p:txBody>
      </p:sp>
      <p:sp>
        <p:nvSpPr>
          <p:cNvPr id="19" name="מלבן 18">
            <a:extLst>
              <a:ext uri="{FF2B5EF4-FFF2-40B4-BE49-F238E27FC236}">
                <a16:creationId xmlns:a16="http://schemas.microsoft.com/office/drawing/2014/main" id="{8881717F-561B-4205-85F0-E9C1F56F2A83}"/>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81AC4E3F-56A3-4A7C-8281-BE39B1BFFCC1}"/>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199 sqm.</a:t>
            </a:r>
          </a:p>
          <a:p>
            <a:pPr algn="l" rtl="0"/>
            <a:endParaRPr lang="he-IL" b="1" dirty="0">
              <a:solidFill>
                <a:schemeClr val="bg1"/>
              </a:solidFill>
              <a:latin typeface="Fedra Sans Bar-ilan" pitchFamily="50" charset="-79"/>
              <a:cs typeface="Fedra Sans Bar-ilan" pitchFamily="50" charset="-79"/>
            </a:endParaRPr>
          </a:p>
        </p:txBody>
      </p:sp>
      <p:sp>
        <p:nvSpPr>
          <p:cNvPr id="21" name="מלבן מעוגל 16">
            <a:hlinkClick r:id="rId4" action="ppaction://hlinksldjump"/>
            <a:extLst>
              <a:ext uri="{FF2B5EF4-FFF2-40B4-BE49-F238E27FC236}">
                <a16:creationId xmlns:a16="http://schemas.microsoft.com/office/drawing/2014/main" id="{D1E10565-1565-4B52-89E6-E17D3CF34EEB}"/>
              </a:ext>
            </a:extLst>
          </p:cNvPr>
          <p:cNvSpPr/>
          <p:nvPr/>
        </p:nvSpPr>
        <p:spPr>
          <a:xfrm>
            <a:off x="7956376" y="6381328"/>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1"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911" y="3068960"/>
            <a:ext cx="6049320" cy="35495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3469" y="428921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7" name="חץ למעלה 26"/>
          <p:cNvSpPr/>
          <p:nvPr/>
        </p:nvSpPr>
        <p:spPr>
          <a:xfrm rot="2265234">
            <a:off x="4009453" y="396518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5A4BB39B-1265-4D9C-8251-712F24F01A2D}"/>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DD4A2A57-A368-45F3-8929-285FC76A0A78}"/>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212</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CF320D6E-80FE-41A2-A557-86B0B7621EF2}"/>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D1AA762B-011D-4A93-A7CE-DED2B5270E1C}"/>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Suissa</a:t>
            </a:r>
            <a:r>
              <a:rPr lang="en-US" sz="2600" b="1" dirty="0">
                <a:solidFill>
                  <a:srgbClr val="66FF66"/>
                </a:solidFill>
                <a:latin typeface="Fedra Sans Bar-ilan" pitchFamily="50" charset="-79"/>
                <a:cs typeface="Fedra Sans Bar-ilan" pitchFamily="50" charset="-79"/>
              </a:rPr>
              <a:t> life science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6E25282B-B5BB-41C4-8416-01E134508044}"/>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eastern corridors on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-3</a:t>
            </a:r>
            <a:r>
              <a:rPr lang="en-US" b="1" baseline="30000" dirty="0">
                <a:solidFill>
                  <a:schemeClr val="bg1"/>
                </a:solidFill>
                <a:latin typeface="Fedra Sans Bar-ilan" pitchFamily="50" charset="-79"/>
                <a:cs typeface="Fedra Sans Bar-ilan" pitchFamily="50" charset="-79"/>
              </a:rPr>
              <a:t>rd</a:t>
            </a:r>
            <a:r>
              <a:rPr lang="en-US" b="1" dirty="0">
                <a:solidFill>
                  <a:schemeClr val="bg1"/>
                </a:solidFill>
                <a:latin typeface="Fedra Sans Bar-ilan" pitchFamily="50" charset="-79"/>
                <a:cs typeface="Fedra Sans Bar-ilan" pitchFamily="50" charset="-79"/>
              </a:rPr>
              <a:t> floors, or </a:t>
            </a:r>
            <a:r>
              <a:rPr lang="he-IL" b="1" dirty="0">
                <a:solidFill>
                  <a:schemeClr val="bg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in the library in Mexico 213.</a:t>
            </a:r>
          </a:p>
        </p:txBody>
      </p:sp>
      <p:sp>
        <p:nvSpPr>
          <p:cNvPr id="19" name="מלבן 18">
            <a:extLst>
              <a:ext uri="{FF2B5EF4-FFF2-40B4-BE49-F238E27FC236}">
                <a16:creationId xmlns:a16="http://schemas.microsoft.com/office/drawing/2014/main" id="{8D40CA6C-2BE3-408C-82B5-62F7A1BB871E}"/>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02DFC5A1-34E9-44BE-945F-801FCA4E965E}"/>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185 sqm.</a:t>
            </a:r>
          </a:p>
          <a:p>
            <a:pPr algn="l" rtl="0"/>
            <a:endParaRPr lang="he-IL" b="1" dirty="0">
              <a:solidFill>
                <a:schemeClr val="bg1"/>
              </a:solidFill>
              <a:latin typeface="Fedra Sans Bar-ilan" pitchFamily="50" charset="-79"/>
              <a:cs typeface="Fedra Sans Bar-ilan" pitchFamily="50" charset="-79"/>
            </a:endParaRPr>
          </a:p>
        </p:txBody>
      </p:sp>
      <p:sp>
        <p:nvSpPr>
          <p:cNvPr id="22" name="מלבן מעוגל 16">
            <a:hlinkClick r:id="rId4" action="ppaction://hlinksldjump"/>
            <a:extLst>
              <a:ext uri="{FF2B5EF4-FFF2-40B4-BE49-F238E27FC236}">
                <a16:creationId xmlns:a16="http://schemas.microsoft.com/office/drawing/2014/main" id="{5D18522B-1894-416C-8763-6D4A770521B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29" y="3014743"/>
            <a:ext cx="6458261" cy="37894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6661" y="344266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B064AD72-CF04-46EA-B7DF-A6E5294070D9}"/>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B85656CC-FE3B-4CAB-8D13-4A49CB4F0997}"/>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213</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132C3E52-8114-43E5-8BBD-38F76FBFFC32}"/>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9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2616003C-80CD-48AD-BEB9-52C3736385B6}"/>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Mexico social science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427C8A77-6FDC-4F1D-AFDF-CE835C89869F}"/>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library floor and also the west and east corridors on the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floor.</a:t>
            </a:r>
          </a:p>
        </p:txBody>
      </p:sp>
      <p:sp>
        <p:nvSpPr>
          <p:cNvPr id="18" name="מלבן 17">
            <a:extLst>
              <a:ext uri="{FF2B5EF4-FFF2-40B4-BE49-F238E27FC236}">
                <a16:creationId xmlns:a16="http://schemas.microsoft.com/office/drawing/2014/main" id="{67877D96-8633-4B50-A55F-023991665E3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B383009E-A14A-4FAB-A79C-C162FEDD7091}"/>
              </a:ext>
            </a:extLst>
          </p:cNvPr>
          <p:cNvSpPr/>
          <p:nvPr/>
        </p:nvSpPr>
        <p:spPr>
          <a:xfrm>
            <a:off x="7494501" y="1104229"/>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854 sqm.</a:t>
            </a:r>
          </a:p>
          <a:p>
            <a:pPr algn="l" rtl="0"/>
            <a:endParaRPr lang="he-IL" b="1" dirty="0">
              <a:solidFill>
                <a:schemeClr val="bg1"/>
              </a:solidFill>
              <a:latin typeface="Fedra Sans Bar-ilan" pitchFamily="50" charset="-79"/>
              <a:cs typeface="Fedra Sans Bar-ilan" pitchFamily="50" charset="-79"/>
            </a:endParaRPr>
          </a:p>
        </p:txBody>
      </p:sp>
      <p:sp>
        <p:nvSpPr>
          <p:cNvPr id="21" name="מלבן מעוגל 16">
            <a:hlinkClick r:id="rId4" action="ppaction://hlinksldjump"/>
            <a:extLst>
              <a:ext uri="{FF2B5EF4-FFF2-40B4-BE49-F238E27FC236}">
                <a16:creationId xmlns:a16="http://schemas.microsoft.com/office/drawing/2014/main" id="{A0F90BC7-01D7-404A-B4C4-EB6311E1F083}"/>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223" y="3284984"/>
            <a:ext cx="5810919" cy="3358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508518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0E6D5765-3987-4EBD-AC29-88B5F50DF69B}"/>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FC52AAE0-DAA1-4D56-9B95-E999AB4A4C3B}"/>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214</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3FE0291C-8F91-4187-9D9F-E91FAFB62836}"/>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30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1D2F7296-2798-4A2B-8D33-3425337BE9EB}"/>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Schottenstein </a:t>
            </a:r>
            <a:r>
              <a:rPr lang="en-US" sz="2600" b="1" dirty="0" err="1">
                <a:solidFill>
                  <a:srgbClr val="66FF66"/>
                </a:solidFill>
                <a:latin typeface="Fedra Sans Bar-ilan" pitchFamily="50" charset="-79"/>
                <a:cs typeface="Fedra Sans Bar-ilan" pitchFamily="50" charset="-79"/>
              </a:rPr>
              <a:t>cellscan</a:t>
            </a:r>
            <a:r>
              <a:rPr lang="en-US" sz="2600" b="1" dirty="0">
                <a:solidFill>
                  <a:srgbClr val="66FF66"/>
                </a:solidFill>
                <a:latin typeface="Fedra Sans Bar-ilan" pitchFamily="50" charset="-79"/>
                <a:cs typeface="Fedra Sans Bar-ilan" pitchFamily="50" charset="-79"/>
              </a:rPr>
              <a:t> center</a:t>
            </a:r>
            <a:endParaRPr lang="he-IL" sz="2600" b="1" dirty="0">
              <a:solidFill>
                <a:srgbClr val="66FF66"/>
              </a:solidFill>
              <a:latin typeface="Fedra Sans Bar-ilan" pitchFamily="50" charset="-79"/>
              <a:cs typeface="Fedra Sans Bar-ilan" pitchFamily="50" charset="-79"/>
            </a:endParaRPr>
          </a:p>
        </p:txBody>
      </p:sp>
      <p:sp>
        <p:nvSpPr>
          <p:cNvPr id="16" name="מלבן 15">
            <a:extLst>
              <a:ext uri="{FF2B5EF4-FFF2-40B4-BE49-F238E27FC236}">
                <a16:creationId xmlns:a16="http://schemas.microsoft.com/office/drawing/2014/main" id="{6D79E72B-4868-409A-91D2-4750C8D0AA4D}"/>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a:t>
            </a:r>
            <a:r>
              <a:rPr lang="en-US" b="1" dirty="0" err="1">
                <a:solidFill>
                  <a:schemeClr val="bg1"/>
                </a:solidFill>
                <a:latin typeface="Fedra Sans Bar-ilan" pitchFamily="50" charset="-79"/>
                <a:cs typeface="Fedra Sans Bar-ilan" pitchFamily="50" charset="-79"/>
              </a:rPr>
              <a:t>Finkler</a:t>
            </a:r>
            <a:r>
              <a:rPr lang="en-US" b="1" dirty="0">
                <a:solidFill>
                  <a:schemeClr val="bg1"/>
                </a:solidFill>
                <a:latin typeface="Fedra Sans Bar-ilan" pitchFamily="50" charset="-79"/>
                <a:cs typeface="Fedra Sans Bar-ilan" pitchFamily="50" charset="-79"/>
              </a:rPr>
              <a:t> 208 or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in Reznick 209.</a:t>
            </a:r>
          </a:p>
        </p:txBody>
      </p:sp>
      <p:sp>
        <p:nvSpPr>
          <p:cNvPr id="17" name="מלבן 16">
            <a:extLst>
              <a:ext uri="{FF2B5EF4-FFF2-40B4-BE49-F238E27FC236}">
                <a16:creationId xmlns:a16="http://schemas.microsoft.com/office/drawing/2014/main" id="{536CF062-A93D-4703-8179-730B458C75B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(Room 010, 120 &amp; 230) are located in the south wing. The building is usually closed to the public and in time of emergency the front door should be coordinated to be opened.</a:t>
            </a:r>
            <a:endParaRPr lang="he-IL"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FAF4A5B-2858-4347-8A71-9BFD2820A24E}"/>
              </a:ext>
            </a:extLst>
          </p:cNvPr>
          <p:cNvSpPr/>
          <p:nvPr/>
        </p:nvSpPr>
        <p:spPr>
          <a:xfrm>
            <a:off x="7494501" y="1101728"/>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9" name="מלבן מעוגל 16">
            <a:hlinkClick r:id="rId4" action="ppaction://hlinksldjump"/>
            <a:extLst>
              <a:ext uri="{FF2B5EF4-FFF2-40B4-BE49-F238E27FC236}">
                <a16:creationId xmlns:a16="http://schemas.microsoft.com/office/drawing/2014/main" id="{E49914A4-3440-4BD4-AF34-FEAD897AEFB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39846"/>
            <a:ext cx="5760640" cy="35450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18989" y="324934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0033109">
            <a:off x="4791913" y="4155907"/>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B83AA63F-0275-4D87-B76F-2F534C62A01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20CD13C2-347F-44A5-B8D4-A43E7141E91B}"/>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215</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FD01422-421E-4689-AA24-FB340FDF7867}"/>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0DC192E4-D191-483D-9811-1A11B5256D1B}"/>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Energy center</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B240D4D0-E788-4237-8D10-B5B87B7A944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Underground parking at Nano 206.</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9D40C638-DED7-425E-A083-F1C9F9BC422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B2D187C2-AE74-40E0-B74D-0077A3C41F1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9D53F2D5-BE2A-4B0C-B5E9-064532AF361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28092"/>
            <a:ext cx="5847928" cy="35267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3354" y="545494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FEC789B1-DFE5-42CE-BCED-195CC27B4003}"/>
              </a:ext>
            </a:extLst>
          </p:cNvPr>
          <p:cNvSpPr/>
          <p:nvPr/>
        </p:nvSpPr>
        <p:spPr>
          <a:xfrm>
            <a:off x="3864114" y="3244334"/>
            <a:ext cx="1415772" cy="369332"/>
          </a:xfrm>
          <a:prstGeom prst="rect">
            <a:avLst/>
          </a:prstGeom>
        </p:spPr>
        <p:txBody>
          <a:bodyPr wrap="none">
            <a:spAutoFit/>
          </a:bodyPr>
          <a:lstStyle/>
          <a:p>
            <a:r>
              <a:rPr lang="he-IL" dirty="0">
                <a:solidFill>
                  <a:srgbClr val="00280F"/>
                </a:solidFill>
                <a:latin typeface="Arial" panose="020B0604020202020204" pitchFamily="34" charset="0"/>
              </a:rPr>
              <a:t>03-5318381</a:t>
            </a:r>
            <a:endParaRPr lang="he-IL" dirty="0"/>
          </a:p>
        </p:txBody>
      </p:sp>
      <p:sp>
        <p:nvSpPr>
          <p:cNvPr id="13" name="מלבן 12">
            <a:extLst>
              <a:ext uri="{FF2B5EF4-FFF2-40B4-BE49-F238E27FC236}">
                <a16:creationId xmlns:a16="http://schemas.microsoft.com/office/drawing/2014/main" id="{31E187DE-1CB6-4FBE-BAE0-2CF54F64684A}"/>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1685AF41-BBC1-40B2-B642-A385375CCD4E}"/>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216</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BCA0226-C09B-4469-9A7A-93663FCC709B}"/>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floor. 90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D3CD1A31-2DAF-4C66-B589-56719A0197EB}"/>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Mathematics &amp; computer center</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35E79716-C79E-4222-9BB1-21294759A0D6}"/>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lower corridor in the southern building, or the parking floor at Nano 206.</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D7259A38-6429-497F-9EEF-FCC01D086689}"/>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Opening the shelter by the maintenance team.</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AF3604B3-3726-452B-8DA3-96DFDB7CE795}"/>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66 sqm.</a:t>
            </a:r>
          </a:p>
          <a:p>
            <a:pPr algn="l" rtl="0"/>
            <a:endParaRPr lang="he-IL" b="1" dirty="0">
              <a:solidFill>
                <a:schemeClr val="bg1"/>
              </a:solidFill>
              <a:latin typeface="Fedra Sans Bar-ilan" pitchFamily="50" charset="-79"/>
              <a:cs typeface="Fedra Sans Bar-ilan" pitchFamily="50" charset="-79"/>
            </a:endParaRPr>
          </a:p>
        </p:txBody>
      </p:sp>
      <p:sp>
        <p:nvSpPr>
          <p:cNvPr id="21" name="מלבן מעוגל 16">
            <a:hlinkClick r:id="rId4" action="ppaction://hlinksldjump"/>
            <a:extLst>
              <a:ext uri="{FF2B5EF4-FFF2-40B4-BE49-F238E27FC236}">
                <a16:creationId xmlns:a16="http://schemas.microsoft.com/office/drawing/2014/main" id="{06A97EDE-B9B4-4CBB-900B-EC57A266B67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075" name="Picture 3" descr="C:\Users\shlomi\Desktop\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162" y="3068960"/>
            <a:ext cx="5483076" cy="3589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4202" y="430941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8BAF3C5A-A826-4A2D-9128-BAAF62B6728E}"/>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1EE80905-B986-4E56-A944-090BB6302FC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217</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D4A815D8-57DC-4640-A596-E6268512A70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5574F545-2B12-4C7C-B16C-6C0C1489D562}"/>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Begin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D41A0CA-B6B1-434A-BEF6-89C354B79C4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Corridor near the elevator on the basement floor (as opposed to the door).</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6F543B7-090A-4DE8-81D5-F632CEB2B1DE}"/>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173ED6C-0AF1-43B2-813F-E32651EF2B6F}"/>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11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27E32199-3FD3-418E-9E4C-ED25C0C856D7}"/>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4099" name="Picture 3" descr="C:\Users\shlomi\Desktop\Imag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64" y="3038912"/>
            <a:ext cx="5513274" cy="36884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2040" y="494116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67A5F178-5AE6-4E42-88F7-5D599588343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66F4D8F7-CBF8-44A2-86EB-64374109515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301</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DF92E375-218B-4DCF-8BF4-C5F5EB8DD79C}"/>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a:t>
            </a:r>
            <a:r>
              <a:rPr lang="en-US" sz="1600" b="1" dirty="0" err="1">
                <a:solidFill>
                  <a:srgbClr val="66FF66"/>
                </a:solidFill>
                <a:latin typeface="Fedra Sans Bar-ilan" pitchFamily="50" charset="-79"/>
                <a:cs typeface="Fedra Sans Bar-ilan" pitchFamily="50" charset="-79"/>
              </a:rPr>
              <a:t>Mamad</a:t>
            </a:r>
            <a:r>
              <a:rPr lang="en-US" sz="1600" b="1" dirty="0">
                <a:solidFill>
                  <a:srgbClr val="66FF66"/>
                </a:solidFill>
                <a:latin typeface="Fedra Sans Bar-ilan" pitchFamily="50" charset="-79"/>
                <a:cs typeface="Fedra Sans Bar-ilan" pitchFamily="50" charset="-79"/>
              </a:rPr>
              <a:t>, 19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67FEA4DE-F0FE-4447-97E7-2956CAD3758A}"/>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Feldman conference center</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AC194AB5-BAC5-4213-9D62-D52A9B946E0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Western</a:t>
            </a:r>
            <a:r>
              <a:rPr lang="en-US" b="1" dirty="0">
                <a:solidFill>
                  <a:srgbClr val="66FF66"/>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corridor at the PR area.</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5B74067-B9D7-4140-8D39-0F3DE5544F3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err="1">
                <a:solidFill>
                  <a:schemeClr val="bg1"/>
                </a:solidFill>
                <a:latin typeface="Fedra Sans Bar-ilan" pitchFamily="50" charset="-79"/>
                <a:cs typeface="Fedra Sans Bar-ilan" pitchFamily="50" charset="-79"/>
              </a:rPr>
              <a:t>Mamad</a:t>
            </a:r>
            <a:r>
              <a:rPr lang="en-US" b="1" dirty="0">
                <a:solidFill>
                  <a:schemeClr val="bg1"/>
                </a:solidFill>
                <a:latin typeface="Fedra Sans Bar-ilan" pitchFamily="50" charset="-79"/>
                <a:cs typeface="Fedra Sans Bar-ilan" pitchFamily="50" charset="-79"/>
              </a:rPr>
              <a:t> in room 012. In the congress hall there is no shelter.</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C5518FA2-4E4E-4B32-856D-B6A6AF9A516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50 sqm.</a:t>
            </a:r>
          </a:p>
          <a:p>
            <a:pPr algn="l" rtl="0"/>
            <a:endParaRPr lang="he-IL" b="1" dirty="0">
              <a:solidFill>
                <a:schemeClr val="bg1"/>
              </a:solidFill>
              <a:latin typeface="Fedra Sans Bar-ilan" pitchFamily="50" charset="-79"/>
              <a:cs typeface="Fedra Sans Bar-ilan" pitchFamily="50" charset="-79"/>
            </a:endParaRPr>
          </a:p>
        </p:txBody>
      </p:sp>
      <p:sp>
        <p:nvSpPr>
          <p:cNvPr id="12" name="מלבן מעוגל 16">
            <a:hlinkClick r:id="rId4" action="ppaction://hlinksldjump"/>
            <a:extLst>
              <a:ext uri="{FF2B5EF4-FFF2-40B4-BE49-F238E27FC236}">
                <a16:creationId xmlns:a16="http://schemas.microsoft.com/office/drawing/2014/main" id="{91761610-DD7B-4E18-9503-1FE5DA4B26A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5123" name="Picture 3"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55615"/>
            <a:ext cx="5617317" cy="3453448"/>
          </a:xfrm>
          <a:prstGeom prst="rect">
            <a:avLst/>
          </a:prstGeom>
          <a:noFill/>
          <a:extLst>
            <a:ext uri="{909E8E84-426E-40DD-AFC4-6F175D3DCCD1}">
              <a14:hiddenFill xmlns:a14="http://schemas.microsoft.com/office/drawing/2010/main">
                <a:solidFill>
                  <a:srgbClr val="FFFFFF"/>
                </a:solidFill>
              </a14:hiddenFill>
            </a:ext>
          </a:extLst>
        </p:spPr>
      </p:pic>
      <p:sp>
        <p:nvSpPr>
          <p:cNvPr id="24" name="חץ למעלה 23"/>
          <p:cNvSpPr/>
          <p:nvPr/>
        </p:nvSpPr>
        <p:spPr>
          <a:xfrm rot="18988517">
            <a:off x="3819456" y="394315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4DBAA6EB-1B9F-49AB-8190-A0A3027C3102}"/>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A23A856D-9BBC-412D-BB20-F6BAF207E953}"/>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302</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88A3214A-6D5D-419C-BE59-96E51CA9C073}"/>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75A4653F-9584-459E-86A3-8FC3955C9A09}"/>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Logitics</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AC182300-3A61-43AD-BAEC-A5615E1905B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 wing in the Logistics warehouse. Another option is a large room behind the synagogue.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5258B1D6-5184-4F28-B0DC-4EFD88E02D9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9AFDBE73-7CB2-4CB9-9903-5110D4A2FFC9}"/>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5" name="חץ למעלה 24">
            <a:extLst>
              <a:ext uri="{FF2B5EF4-FFF2-40B4-BE49-F238E27FC236}">
                <a16:creationId xmlns:a16="http://schemas.microsoft.com/office/drawing/2014/main" id="{419969B0-F8FC-42C8-B082-6185C309D403}"/>
              </a:ext>
            </a:extLst>
          </p:cNvPr>
          <p:cNvSpPr/>
          <p:nvPr/>
        </p:nvSpPr>
        <p:spPr>
          <a:xfrm rot="15044127">
            <a:off x="4237616" y="627626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מעוגל 16">
            <a:hlinkClick r:id="rId3" action="ppaction://hlinksldjump"/>
            <a:extLst>
              <a:ext uri="{FF2B5EF4-FFF2-40B4-BE49-F238E27FC236}">
                <a16:creationId xmlns:a16="http://schemas.microsoft.com/office/drawing/2014/main" id="{1E20D34D-8873-44C9-90CD-678FDF12E43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5"/>
                                        </p:tgtEl>
                                        <p:attrNameLst>
                                          <p:attrName>style.color</p:attrName>
                                        </p:attrNameLst>
                                      </p:cBhvr>
                                      <p:to>
                                        <a:schemeClr val="hlink"/>
                                      </p:to>
                                    </p:animClr>
                                    <p:animClr clrSpc="rgb" dir="cw">
                                      <p:cBhvr>
                                        <p:cTn id="12" dur="500" autoRev="1" fill="remove"/>
                                        <p:tgtEl>
                                          <p:spTgt spid="25"/>
                                        </p:tgtEl>
                                        <p:attrNameLst>
                                          <p:attrName>fillcolor</p:attrName>
                                        </p:attrNameLst>
                                      </p:cBhvr>
                                      <p:to>
                                        <a:schemeClr val="hlink"/>
                                      </p:to>
                                    </p:animClr>
                                    <p:set>
                                      <p:cBhvr>
                                        <p:cTn id="13" dur="500" autoRev="1" fill="remove"/>
                                        <p:tgtEl>
                                          <p:spTgt spid="25"/>
                                        </p:tgtEl>
                                        <p:attrNameLst>
                                          <p:attrName>fill.type</p:attrName>
                                        </p:attrNameLst>
                                      </p:cBhvr>
                                      <p:to>
                                        <p:strVal val="solid"/>
                                      </p:to>
                                    </p:set>
                                    <p:set>
                                      <p:cBhvr>
                                        <p:cTn id="14"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 name="Picture 3"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55615"/>
            <a:ext cx="5617317" cy="3453448"/>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8988517">
            <a:off x="3819456" y="394315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07CFB080-3537-4182-8FDF-0A5233BE6E5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5BA808F9-08BA-4431-9BDD-744BB4544F1B}"/>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303</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AE17AF12-4C16-4566-BD5F-1A985B09575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in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647008DA-8CB8-4367-AA4D-9B97A2720744}"/>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Maintenance</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DF8790FF-CCDA-414C-A9A7-97D2688AEC69}"/>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 wing in the Logistics warehouse. Another option is a large room behind the synagogue.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BA8678C8-6FA8-485D-B9D4-57E9103D4C4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333B6527-7628-4487-8D1B-ABBFFAED3EE4}"/>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7" name="חץ למעלה 24">
            <a:extLst>
              <a:ext uri="{FF2B5EF4-FFF2-40B4-BE49-F238E27FC236}">
                <a16:creationId xmlns:a16="http://schemas.microsoft.com/office/drawing/2014/main" id="{92F87A94-C75D-4D2A-A02A-2BC5CF8A74DC}"/>
              </a:ext>
            </a:extLst>
          </p:cNvPr>
          <p:cNvSpPr/>
          <p:nvPr/>
        </p:nvSpPr>
        <p:spPr>
          <a:xfrm rot="15044127">
            <a:off x="4237616" y="627626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16">
            <a:hlinkClick r:id="rId3" action="ppaction://hlinksldjump"/>
            <a:extLst>
              <a:ext uri="{FF2B5EF4-FFF2-40B4-BE49-F238E27FC236}">
                <a16:creationId xmlns:a16="http://schemas.microsoft.com/office/drawing/2014/main" id="{F181DC06-9C25-4A26-9843-27533B6ED46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7"/>
                                        </p:tgtEl>
                                        <p:attrNameLst>
                                          <p:attrName>style.color</p:attrName>
                                        </p:attrNameLst>
                                      </p:cBhvr>
                                      <p:to>
                                        <a:schemeClr val="hlink"/>
                                      </p:to>
                                    </p:animClr>
                                    <p:animClr clrSpc="rgb" dir="cw">
                                      <p:cBhvr>
                                        <p:cTn id="12" dur="500" autoRev="1" fill="remove"/>
                                        <p:tgtEl>
                                          <p:spTgt spid="27"/>
                                        </p:tgtEl>
                                        <p:attrNameLst>
                                          <p:attrName>fillcolor</p:attrName>
                                        </p:attrNameLst>
                                      </p:cBhvr>
                                      <p:to>
                                        <a:schemeClr val="hlink"/>
                                      </p:to>
                                    </p:animClr>
                                    <p:set>
                                      <p:cBhvr>
                                        <p:cTn id="13" dur="500" autoRev="1" fill="remove"/>
                                        <p:tgtEl>
                                          <p:spTgt spid="27"/>
                                        </p:tgtEl>
                                        <p:attrNameLst>
                                          <p:attrName>fill.type</p:attrName>
                                        </p:attrNameLst>
                                      </p:cBhvr>
                                      <p:to>
                                        <p:strVal val="solid"/>
                                      </p:to>
                                    </p:set>
                                    <p:set>
                                      <p:cBhvr>
                                        <p:cTn id="14" dur="50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48877"/>
            <a:ext cx="6991350" cy="3543300"/>
          </a:xfrm>
          <a:prstGeom prst="rect">
            <a:avLst/>
          </a:prstGeom>
          <a:noFill/>
          <a:extLst>
            <a:ext uri="{909E8E84-426E-40DD-AFC4-6F175D3DCCD1}">
              <a14:hiddenFill xmlns:a14="http://schemas.microsoft.com/office/drawing/2010/main">
                <a:solidFill>
                  <a:srgbClr val="FFFFFF"/>
                </a:solidFill>
              </a14:hiddenFill>
            </a:ext>
          </a:extLst>
        </p:spPr>
      </p:pic>
      <p:sp>
        <p:nvSpPr>
          <p:cNvPr id="13" name="חץ למעלה 12"/>
          <p:cNvSpPr/>
          <p:nvPr/>
        </p:nvSpPr>
        <p:spPr>
          <a:xfrm rot="3095378">
            <a:off x="6039241" y="367452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96310" y="495002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6" name="מלבן 25">
            <a:extLst>
              <a:ext uri="{FF2B5EF4-FFF2-40B4-BE49-F238E27FC236}">
                <a16:creationId xmlns:a16="http://schemas.microsoft.com/office/drawing/2014/main" id="{8ABBB189-DEFB-4A28-BD85-A1EAFA6BF9F5}"/>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28" name="מלבן מעוגל 4">
            <a:extLst>
              <a:ext uri="{FF2B5EF4-FFF2-40B4-BE49-F238E27FC236}">
                <a16:creationId xmlns:a16="http://schemas.microsoft.com/office/drawing/2014/main" id="{6086F399-F6D2-4B4D-80F7-D0A39EE07DE7}"/>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101</a:t>
            </a:r>
          </a:p>
        </p:txBody>
      </p:sp>
      <p:sp>
        <p:nvSpPr>
          <p:cNvPr id="29" name="מלבן מעוגל 6">
            <a:extLst>
              <a:ext uri="{FF2B5EF4-FFF2-40B4-BE49-F238E27FC236}">
                <a16:creationId xmlns:a16="http://schemas.microsoft.com/office/drawing/2014/main" id="{45456382-34B3-4797-BF8D-ADCAB8E3B8A3}"/>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56 places</a:t>
            </a:r>
            <a:endParaRPr lang="he-IL" sz="1600" b="1" dirty="0">
              <a:solidFill>
                <a:srgbClr val="66FF66"/>
              </a:solidFill>
              <a:latin typeface="Fedra Sans Bar-ilan" pitchFamily="50" charset="-79"/>
              <a:cs typeface="Fedra Sans Bar-ilan" pitchFamily="50" charset="-79"/>
            </a:endParaRPr>
          </a:p>
        </p:txBody>
      </p:sp>
      <p:sp>
        <p:nvSpPr>
          <p:cNvPr id="30" name="מלבן מעוגל 7">
            <a:extLst>
              <a:ext uri="{FF2B5EF4-FFF2-40B4-BE49-F238E27FC236}">
                <a16:creationId xmlns:a16="http://schemas.microsoft.com/office/drawing/2014/main" id="{5B0BDD90-0E0F-4DF4-A9B3-624A5AC72AAF}"/>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Sherman dormitories</a:t>
            </a:r>
            <a:endParaRPr lang="he-IL" sz="2600" b="1" dirty="0">
              <a:solidFill>
                <a:srgbClr val="66FF66"/>
              </a:solidFill>
              <a:latin typeface="Fedra Sans Bar-ilan" pitchFamily="50" charset="-79"/>
              <a:cs typeface="Fedra Sans Bar-ilan" pitchFamily="50" charset="-79"/>
            </a:endParaRPr>
          </a:p>
        </p:txBody>
      </p:sp>
      <p:sp>
        <p:nvSpPr>
          <p:cNvPr id="31" name="מלבן 30">
            <a:extLst>
              <a:ext uri="{FF2B5EF4-FFF2-40B4-BE49-F238E27FC236}">
                <a16:creationId xmlns:a16="http://schemas.microsoft.com/office/drawing/2014/main" id="{87CF1072-F1B3-40D3-8E3C-B8E1B109983B}"/>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Exodus 105 or Shelter in the 103 dormitories</a:t>
            </a:r>
          </a:p>
          <a:p>
            <a:pPr algn="l" rtl="0"/>
            <a:endParaRPr lang="he-IL" b="1" dirty="0">
              <a:solidFill>
                <a:schemeClr val="bg1"/>
              </a:solidFill>
              <a:latin typeface="Fedra Sans Bar-ilan" pitchFamily="50" charset="-79"/>
              <a:cs typeface="Fedra Sans Bar-ilan" pitchFamily="50" charset="-79"/>
            </a:endParaRPr>
          </a:p>
        </p:txBody>
      </p:sp>
      <p:sp>
        <p:nvSpPr>
          <p:cNvPr id="32" name="מלבן 31">
            <a:extLst>
              <a:ext uri="{FF2B5EF4-FFF2-40B4-BE49-F238E27FC236}">
                <a16:creationId xmlns:a16="http://schemas.microsoft.com/office/drawing/2014/main" id="{CCE8961F-1352-45CB-8199-B9A53521FEC8}"/>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33" name="מלבן 32">
            <a:extLst>
              <a:ext uri="{FF2B5EF4-FFF2-40B4-BE49-F238E27FC236}">
                <a16:creationId xmlns:a16="http://schemas.microsoft.com/office/drawing/2014/main" id="{FB6A497B-892F-442B-96E8-F8508B30F84B}"/>
              </a:ext>
            </a:extLst>
          </p:cNvPr>
          <p:cNvSpPr/>
          <p:nvPr/>
        </p:nvSpPr>
        <p:spPr>
          <a:xfrm>
            <a:off x="7424336" y="1132842"/>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F40DAA9B-8431-4BBA-9753-3B2B446D2CC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3"/>
                                        </p:tgtEl>
                                        <p:attrNameLst>
                                          <p:attrName>style.color</p:attrName>
                                        </p:attrNameLst>
                                      </p:cBhvr>
                                      <p:to>
                                        <a:schemeClr val="hlink"/>
                                      </p:to>
                                    </p:animClr>
                                    <p:animClr clrSpc="rgb" dir="cw">
                                      <p:cBhvr>
                                        <p:cTn id="7" dur="500" autoRev="1" fill="remove"/>
                                        <p:tgtEl>
                                          <p:spTgt spid="13"/>
                                        </p:tgtEl>
                                        <p:attrNameLst>
                                          <p:attrName>fillcolor</p:attrName>
                                        </p:attrNameLst>
                                      </p:cBhvr>
                                      <p:to>
                                        <a:schemeClr val="hlink"/>
                                      </p:to>
                                    </p:animClr>
                                    <p:set>
                                      <p:cBhvr>
                                        <p:cTn id="8" dur="500" autoRev="1" fill="remove"/>
                                        <p:tgtEl>
                                          <p:spTgt spid="13"/>
                                        </p:tgtEl>
                                        <p:attrNameLst>
                                          <p:attrName>fill.type</p:attrName>
                                        </p:attrNameLst>
                                      </p:cBhvr>
                                      <p:to>
                                        <p:strVal val="solid"/>
                                      </p:to>
                                    </p:set>
                                    <p:set>
                                      <p:cBhvr>
                                        <p:cTn id="9"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6146" name="Picture 2" descr="C:\Users\shlomi\Desktop\Im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381" y="3068960"/>
            <a:ext cx="5969238" cy="35254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8657" y="3722693"/>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6B588630-CCFB-42FD-8D06-680B72060F99}"/>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83187AFF-CBDA-4528-843F-9B6991D01950}"/>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304</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B25E197-96FD-48B8-AFA8-813CC944E8E0}"/>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D6186F0B-AB61-4ABF-A5EA-849E0B9C58F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Pollack (</a:t>
            </a:r>
            <a:r>
              <a:rPr lang="en-US" sz="2600" b="1" dirty="0" err="1">
                <a:solidFill>
                  <a:srgbClr val="66FF66"/>
                </a:solidFill>
                <a:latin typeface="Fedra Sans Bar-ilan" pitchFamily="50" charset="-79"/>
                <a:cs typeface="Fedra Sans Bar-ilan" pitchFamily="50" charset="-79"/>
              </a:rPr>
              <a:t>Shlifer</a:t>
            </a:r>
            <a:r>
              <a:rPr lang="en-US" sz="2600" b="1" dirty="0">
                <a:solidFill>
                  <a:srgbClr val="66FF66"/>
                </a:solidFill>
                <a:latin typeface="Fedra Sans Bar-ilan" pitchFamily="50" charset="-79"/>
                <a:cs typeface="Fedra Sans Bar-ilan" pitchFamily="50" charset="-79"/>
              </a:rPr>
              <a:t>) lecture hall</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D584D408-5169-436E-8DF6-7CE023450CED}"/>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security dept. basement floor that continues to operate. Another option is a large room behind the synagogue. </a:t>
            </a:r>
          </a:p>
        </p:txBody>
      </p:sp>
      <p:sp>
        <p:nvSpPr>
          <p:cNvPr id="19" name="מלבן 18">
            <a:extLst>
              <a:ext uri="{FF2B5EF4-FFF2-40B4-BE49-F238E27FC236}">
                <a16:creationId xmlns:a16="http://schemas.microsoft.com/office/drawing/2014/main" id="{3657F285-AB47-4F76-9732-7CB8CAA9EF6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Opening the back room in the synagogue by David from the Campus Rabbi office.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2049B822-DCD8-411E-AC87-13D9279021ED}"/>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123 sqm</a:t>
            </a:r>
          </a:p>
          <a:p>
            <a:pPr algn="l" rtl="0"/>
            <a:endParaRPr lang="he-IL" b="1" dirty="0">
              <a:solidFill>
                <a:schemeClr val="bg1"/>
              </a:solidFill>
              <a:latin typeface="Fedra Sans Bar-ilan" pitchFamily="50" charset="-79"/>
              <a:cs typeface="Fedra Sans Bar-ilan" pitchFamily="50" charset="-79"/>
            </a:endParaRPr>
          </a:p>
        </p:txBody>
      </p:sp>
      <p:sp>
        <p:nvSpPr>
          <p:cNvPr id="12" name="מלבן מעוגל 16">
            <a:hlinkClick r:id="rId4" action="ppaction://hlinksldjump"/>
            <a:extLst>
              <a:ext uri="{FF2B5EF4-FFF2-40B4-BE49-F238E27FC236}">
                <a16:creationId xmlns:a16="http://schemas.microsoft.com/office/drawing/2014/main" id="{75B8E828-EBAD-451C-B075-D113DA3B94DA}"/>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7170" name="Picture 2" descr="C:\Users\shlomi\Desktop\Imag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613" y="3068960"/>
            <a:ext cx="5426773" cy="34584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7476" y="480424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7" name="חץ למעלה 26"/>
          <p:cNvSpPr/>
          <p:nvPr/>
        </p:nvSpPr>
        <p:spPr>
          <a:xfrm rot="17220214">
            <a:off x="4506818" y="607558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עלה 12"/>
          <p:cNvSpPr/>
          <p:nvPr/>
        </p:nvSpPr>
        <p:spPr>
          <a:xfrm rot="3867540">
            <a:off x="4667924" y="408360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9B074FA9-8841-43F3-8E42-2696687AA16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69D714CC-32E2-4F5C-9B21-389C2ABE86A2}"/>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305</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49273FC0-1107-420E-B7AB-AB09FCA7C792}"/>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library basement level, 237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246FFB02-0834-44D1-B21B-F7D1D5976DD3}"/>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Lohn</a:t>
            </a:r>
            <a:r>
              <a:rPr lang="en-US" sz="2600" b="1" dirty="0">
                <a:solidFill>
                  <a:srgbClr val="66FF66"/>
                </a:solidFill>
                <a:latin typeface="Fedra Sans Bar-ilan" pitchFamily="50" charset="-79"/>
                <a:cs typeface="Fedra Sans Bar-ilan" pitchFamily="50" charset="-79"/>
              </a:rPr>
              <a:t> law &amp; commerce building</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07C40E2C-A2A2-49C2-8477-7F579CCD5DC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 wing in the Logistics warehouse and the maintenance inner corridor in the basement.</a:t>
            </a:r>
          </a:p>
          <a:p>
            <a:pPr algn="l" rtl="0"/>
            <a:endParaRPr lang="en-US"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3D111C56-76B1-467A-8D07-4CAF3946853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logistics warehouse or the maintenance corridor should be coordinated.</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216BD7AE-ADD5-4771-B153-AB6E33B8A664}"/>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300 sqm</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5C94D6AD-B6DA-4589-AFB2-2899B18692F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3"/>
                                        </p:tgtEl>
                                        <p:attrNameLst>
                                          <p:attrName>style.color</p:attrName>
                                        </p:attrNameLst>
                                      </p:cBhvr>
                                      <p:to>
                                        <a:schemeClr val="hlink"/>
                                      </p:to>
                                    </p:animClr>
                                    <p:animClr clrSpc="rgb" dir="cw">
                                      <p:cBhvr>
                                        <p:cTn id="12" dur="500" autoRev="1" fill="remove"/>
                                        <p:tgtEl>
                                          <p:spTgt spid="13"/>
                                        </p:tgtEl>
                                        <p:attrNameLst>
                                          <p:attrName>fillcolor</p:attrName>
                                        </p:attrNameLst>
                                      </p:cBhvr>
                                      <p:to>
                                        <a:schemeClr val="hlink"/>
                                      </p:to>
                                    </p:animClr>
                                    <p:set>
                                      <p:cBhvr>
                                        <p:cTn id="13" dur="500" autoRev="1" fill="remove"/>
                                        <p:tgtEl>
                                          <p:spTgt spid="13"/>
                                        </p:tgtEl>
                                        <p:attrNameLst>
                                          <p:attrName>fill.type</p:attrName>
                                        </p:attrNameLst>
                                      </p:cBhvr>
                                      <p:to>
                                        <p:strVal val="solid"/>
                                      </p:to>
                                    </p:set>
                                    <p:set>
                                      <p:cBhvr>
                                        <p:cTn id="14"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293" y="2996952"/>
            <a:ext cx="5791383" cy="37536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9451" y="479715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BEC4ABEA-2C02-47DD-8411-9ECCA4D74A46}"/>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A1E58B78-0E4D-4198-9B73-2854446CA28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306</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7C9E4EF1-8CF7-4AE2-A18A-EF591997C7C4}"/>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33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8FFBF519-B45D-45FF-8CD0-1D44B1815CE0}"/>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Benin real estate law wing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5DE83C5B-52D5-4260-B8BF-8A6F6AFC1861}"/>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Western staircase on the lower floors.</a:t>
            </a:r>
          </a:p>
          <a:p>
            <a:pPr algn="l" rtl="0"/>
            <a:r>
              <a:rPr lang="en-US" b="1" dirty="0">
                <a:solidFill>
                  <a:schemeClr val="bg1"/>
                </a:solidFill>
                <a:latin typeface="Fedra Sans Bar-ilan" pitchFamily="50" charset="-79"/>
                <a:cs typeface="Fedra Sans Bar-ilan" pitchFamily="50" charset="-79"/>
              </a:rPr>
              <a:t>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DC1DEAB-BBC8-460A-82A7-DDE443E42F3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in rooms 105 and 201. Opening those rooms should be coordinated.</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494F839E-8089-4345-A1E5-579C876B569C}"/>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30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922BA1D4-01BA-4697-B6D7-70FA932F8964}"/>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7"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60627"/>
            <a:ext cx="5152876" cy="3429138"/>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0304993">
            <a:off x="3817005" y="525673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252240CB-8381-452C-B35F-D46F816E2A84}"/>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E3CE250F-3558-45D9-B4C2-851E3858537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307</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6614B74E-2D58-49D4-B48E-9220F2FAFA44}"/>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075661D2-10D4-4BD4-BDDF-E4130D57EB63}"/>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Wengrowsky</a:t>
            </a:r>
            <a:r>
              <a:rPr lang="en-US" sz="2600" b="1" dirty="0">
                <a:solidFill>
                  <a:srgbClr val="66FF66"/>
                </a:solidFill>
                <a:latin typeface="Fedra Sans Bar-ilan" pitchFamily="50" charset="-79"/>
                <a:cs typeface="Fedra Sans Bar-ilan" pitchFamily="50" charset="-79"/>
              </a:rPr>
              <a:t> “Lev </a:t>
            </a:r>
            <a:r>
              <a:rPr lang="en-US" sz="2600" b="1" dirty="0" err="1">
                <a:solidFill>
                  <a:srgbClr val="66FF66"/>
                </a:solidFill>
                <a:latin typeface="Fedra Sans Bar-ilan" pitchFamily="50" charset="-79"/>
                <a:cs typeface="Fedra Sans Bar-ilan" pitchFamily="50" charset="-79"/>
              </a:rPr>
              <a:t>Hacampus</a:t>
            </a:r>
            <a:r>
              <a:rPr lang="en-US" sz="2600" b="1" dirty="0">
                <a:solidFill>
                  <a:srgbClr val="66FF66"/>
                </a:solidFill>
                <a:latin typeface="Fedra Sans Bar-ilan" pitchFamily="50" charset="-79"/>
                <a:cs typeface="Fedra Sans Bar-ilan" pitchFamily="50" charset="-79"/>
              </a:rPr>
              <a:t>” observatory</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75D15BC-07A9-4473-A0DF-7678E66E626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Underground floors at Central library 401.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4EDC51DA-6912-4BB8-A700-CAF5849FF67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D520EDC2-C7C6-4B0F-A33B-644595AA13E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7" name="מלבן מעוגל 16">
            <a:hlinkClick r:id="rId3" action="ppaction://hlinksldjump"/>
            <a:extLst>
              <a:ext uri="{FF2B5EF4-FFF2-40B4-BE49-F238E27FC236}">
                <a16:creationId xmlns:a16="http://schemas.microsoft.com/office/drawing/2014/main" id="{8F0B4B06-3BB7-4C57-A697-83E619CCD62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2"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60627"/>
            <a:ext cx="5152876" cy="34291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1840" y="422108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048AC943-EF17-45B1-B790-59F5726EFF1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4949EBE1-9E83-45AB-A4C5-93150575E1B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401</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3D4242BA-46B3-4A64-96AF-2FF02DD64EA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94B3F2E2-815A-4489-B7A8-E67901AA5464}"/>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Central library </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9A06A21-6D70-4884-9F7E-AC08044CFC29}"/>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Lower floors in the library and the ‘open shelf’ complex and the -2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 corridor.  </a:t>
            </a:r>
          </a:p>
          <a:p>
            <a:pPr algn="l" rtl="0"/>
            <a:endParaRPr lang="en-US"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A960238D-B3F0-4612-9382-633969033BD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there is a 62 sqm shelter on the premises but it is not </a:t>
            </a:r>
            <a:r>
              <a:rPr lang="en-US" b="1" dirty="0" err="1">
                <a:solidFill>
                  <a:schemeClr val="bg1"/>
                </a:solidFill>
                <a:latin typeface="Fedra Sans Bar-ilan" pitchFamily="50" charset="-79"/>
                <a:cs typeface="Fedra Sans Bar-ilan" pitchFamily="50" charset="-79"/>
              </a:rPr>
              <a:t>accessavle</a:t>
            </a:r>
            <a:r>
              <a:rPr lang="en-US" b="1" dirty="0">
                <a:solidFill>
                  <a:schemeClr val="bg1"/>
                </a:solidFill>
                <a:latin typeface="Fedra Sans Bar-ilan" pitchFamily="50" charset="-79"/>
                <a:cs typeface="Fedra Sans Bar-ilan" pitchFamily="50" charset="-79"/>
              </a:rPr>
              <a:t> to the public.</a:t>
            </a:r>
          </a:p>
          <a:p>
            <a:pPr algn="l" rtl="0"/>
            <a:endParaRPr lang="he-IL" b="1" dirty="0">
              <a:solidFill>
                <a:schemeClr val="bg1"/>
              </a:solidFill>
              <a:latin typeface="Fedra Sans Bar-ilan" pitchFamily="50" charset="-79"/>
              <a:cs typeface="Fedra Sans Bar-ilan" pitchFamily="50" charset="-79"/>
            </a:endParaRPr>
          </a:p>
        </p:txBody>
      </p:sp>
      <p:sp>
        <p:nvSpPr>
          <p:cNvPr id="21" name="מלבן 20">
            <a:extLst>
              <a:ext uri="{FF2B5EF4-FFF2-40B4-BE49-F238E27FC236}">
                <a16:creationId xmlns:a16="http://schemas.microsoft.com/office/drawing/2014/main" id="{F5D21634-EE57-4D5F-A520-3AEEED8F3937}"/>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871 sqm</a:t>
            </a:r>
          </a:p>
          <a:p>
            <a:pPr algn="l" rtl="0"/>
            <a:endParaRPr lang="he-IL" b="1" dirty="0">
              <a:solidFill>
                <a:schemeClr val="bg1"/>
              </a:solidFill>
              <a:latin typeface="Fedra Sans Bar-ilan" pitchFamily="50" charset="-79"/>
              <a:cs typeface="Fedra Sans Bar-ilan" pitchFamily="50" charset="-79"/>
            </a:endParaRPr>
          </a:p>
        </p:txBody>
      </p:sp>
      <p:sp>
        <p:nvSpPr>
          <p:cNvPr id="22" name="מלבן מעוגל 16">
            <a:hlinkClick r:id="rId4" action="ppaction://hlinksldjump"/>
            <a:extLst>
              <a:ext uri="{FF2B5EF4-FFF2-40B4-BE49-F238E27FC236}">
                <a16:creationId xmlns:a16="http://schemas.microsoft.com/office/drawing/2014/main" id="{1A24F61D-A79B-4E1D-9AA0-C50ECE02964F}"/>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7" name="Picture 3"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725" y="3247671"/>
            <a:ext cx="5400600" cy="34728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9226" y="551723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DE8CC310-FA2F-4D6C-BA18-ADBD01907F4E}"/>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F4A59642-C1AF-472D-8421-681CACCEE160}"/>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402</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AB27FC6E-EDD9-4938-9DE1-AAB6A86EC91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7C1CE9AE-FB15-442F-8BD4-777DDAE7E35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Stollman</a:t>
            </a:r>
            <a:r>
              <a:rPr lang="en-US" sz="2600" b="1" dirty="0">
                <a:solidFill>
                  <a:srgbClr val="66FF66"/>
                </a:solidFill>
                <a:latin typeface="Fedra Sans Bar-ilan" pitchFamily="50" charset="-79"/>
                <a:cs typeface="Fedra Sans Bar-ilan" pitchFamily="50" charset="-79"/>
              </a:rPr>
              <a:t> administration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6837086-9D33-4B57-B1D6-56B2BA5DEB7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Cover at the lower floor: 063 auditorium and the corridor that leads to it.</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F6340DD-FA5D-4E17-95F6-D7BD341F3BFC}"/>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459F67A-DDF8-437A-A04C-6985D637000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117 sqm</a:t>
            </a:r>
          </a:p>
          <a:p>
            <a:pPr algn="l" rtl="0"/>
            <a:endParaRPr lang="he-IL" b="1" dirty="0">
              <a:solidFill>
                <a:schemeClr val="bg1"/>
              </a:solidFill>
              <a:latin typeface="Fedra Sans Bar-ilan" pitchFamily="50" charset="-79"/>
              <a:cs typeface="Fedra Sans Bar-ilan" pitchFamily="50" charset="-79"/>
            </a:endParaRPr>
          </a:p>
        </p:txBody>
      </p:sp>
      <p:sp>
        <p:nvSpPr>
          <p:cNvPr id="32" name="מלבן מעוגל 16">
            <a:hlinkClick r:id="rId4" action="ppaction://hlinksldjump"/>
            <a:extLst>
              <a:ext uri="{FF2B5EF4-FFF2-40B4-BE49-F238E27FC236}">
                <a16:creationId xmlns:a16="http://schemas.microsoft.com/office/drawing/2014/main" id="{F9272CAF-F4F9-43E0-8EFB-0FC4AA18AFFA}"/>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4" name="Picture 3"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725" y="3247671"/>
            <a:ext cx="5400600" cy="34728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3848" y="429309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חץ למעלה 11"/>
          <p:cNvSpPr/>
          <p:nvPr/>
        </p:nvSpPr>
        <p:spPr>
          <a:xfrm rot="485346">
            <a:off x="3667016" y="3885427"/>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a:extLst>
              <a:ext uri="{FF2B5EF4-FFF2-40B4-BE49-F238E27FC236}">
                <a16:creationId xmlns:a16="http://schemas.microsoft.com/office/drawing/2014/main" id="{A174C3DB-6D3F-4398-8749-6E263AD19D3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AFC48709-051D-469D-A33C-FC60858CE779}"/>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403</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D043430-555F-4472-AD89-C9F5D914A790}"/>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01F242EF-A2A7-496D-AE4F-498F465C745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Grosberg</a:t>
            </a:r>
            <a:r>
              <a:rPr lang="en-US" sz="2600" b="1" dirty="0">
                <a:solidFill>
                  <a:srgbClr val="66FF66"/>
                </a:solidFill>
                <a:latin typeface="Fedra Sans Bar-ilan" pitchFamily="50" charset="-79"/>
                <a:cs typeface="Fedra Sans Bar-ilan" pitchFamily="50" charset="-79"/>
              </a:rPr>
              <a:t> education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5FB66083-4CD1-412C-8114-7C11F6C6348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and ground floor corridors or ate shelter at Wolfson 404 basement.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B0F6A970-CA5F-4C08-88F2-B860B2E590E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1D7CAFB-46F3-4A60-8BB9-4EC634B8875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93 sqm</a:t>
            </a:r>
          </a:p>
          <a:p>
            <a:pPr algn="l" rtl="0"/>
            <a:endParaRPr lang="he-IL" b="1" dirty="0">
              <a:solidFill>
                <a:schemeClr val="bg1"/>
              </a:solidFill>
              <a:latin typeface="Fedra Sans Bar-ilan" pitchFamily="50" charset="-79"/>
              <a:cs typeface="Fedra Sans Bar-ilan" pitchFamily="50" charset="-79"/>
            </a:endParaRPr>
          </a:p>
        </p:txBody>
      </p:sp>
      <p:sp>
        <p:nvSpPr>
          <p:cNvPr id="28" name="מלבן מעוגל 16">
            <a:hlinkClick r:id="rId4" action="ppaction://hlinksldjump"/>
            <a:extLst>
              <a:ext uri="{FF2B5EF4-FFF2-40B4-BE49-F238E27FC236}">
                <a16:creationId xmlns:a16="http://schemas.microsoft.com/office/drawing/2014/main" id="{CE43A924-75F8-4C4D-8FE9-B2735EB97AD4}"/>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1"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339" y="2947727"/>
            <a:ext cx="5540222" cy="37198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1920" y="436510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מעוגל 16">
            <a:hlinkClick r:id="rId4" action="ppaction://hlinksldjump"/>
            <a:extLst>
              <a:ext uri="{FF2B5EF4-FFF2-40B4-BE49-F238E27FC236}">
                <a16:creationId xmlns:a16="http://schemas.microsoft.com/office/drawing/2014/main" id="{22205C09-EA04-4107-B196-0EA34164D63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30" name="מלבן 29">
            <a:extLst>
              <a:ext uri="{FF2B5EF4-FFF2-40B4-BE49-F238E27FC236}">
                <a16:creationId xmlns:a16="http://schemas.microsoft.com/office/drawing/2014/main" id="{C629DCB0-E806-4061-B9E1-3809497387A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31" name="מלבן מעוגל 4">
            <a:extLst>
              <a:ext uri="{FF2B5EF4-FFF2-40B4-BE49-F238E27FC236}">
                <a16:creationId xmlns:a16="http://schemas.microsoft.com/office/drawing/2014/main" id="{6E640490-66AA-4742-AF65-C9236830F202}"/>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404</a:t>
            </a:r>
            <a:endParaRPr lang="he-IL" sz="3200" b="1" dirty="0">
              <a:solidFill>
                <a:schemeClr val="tx1"/>
              </a:solidFill>
              <a:latin typeface="Fedra Sans Bar-ilan" pitchFamily="50" charset="-79"/>
              <a:cs typeface="Fedra Sans Bar-ilan" pitchFamily="50" charset="-79"/>
            </a:endParaRPr>
          </a:p>
        </p:txBody>
      </p:sp>
      <p:sp>
        <p:nvSpPr>
          <p:cNvPr id="32" name="מלבן מעוגל 6">
            <a:extLst>
              <a:ext uri="{FF2B5EF4-FFF2-40B4-BE49-F238E27FC236}">
                <a16:creationId xmlns:a16="http://schemas.microsoft.com/office/drawing/2014/main" id="{DBF26246-38D2-4278-BC88-FF7BA6D0E58C}"/>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355 places</a:t>
            </a:r>
            <a:endParaRPr lang="he-IL" sz="1600" b="1" dirty="0">
              <a:solidFill>
                <a:srgbClr val="66FF66"/>
              </a:solidFill>
              <a:latin typeface="Fedra Sans Bar-ilan" pitchFamily="50" charset="-79"/>
              <a:cs typeface="Fedra Sans Bar-ilan" pitchFamily="50" charset="-79"/>
            </a:endParaRPr>
          </a:p>
        </p:txBody>
      </p:sp>
      <p:sp>
        <p:nvSpPr>
          <p:cNvPr id="33" name="מלבן מעוגל 7">
            <a:extLst>
              <a:ext uri="{FF2B5EF4-FFF2-40B4-BE49-F238E27FC236}">
                <a16:creationId xmlns:a16="http://schemas.microsoft.com/office/drawing/2014/main" id="{7591BB24-0FBF-42C4-B61D-A11C79E4581C}"/>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Wolfson hall of humanities</a:t>
            </a:r>
            <a:endParaRPr lang="he-IL" sz="2600" b="1" dirty="0">
              <a:solidFill>
                <a:srgbClr val="66FF66"/>
              </a:solidFill>
              <a:latin typeface="Fedra Sans Bar-ilan" pitchFamily="50" charset="-79"/>
              <a:cs typeface="Fedra Sans Bar-ilan" pitchFamily="50" charset="-79"/>
            </a:endParaRPr>
          </a:p>
        </p:txBody>
      </p:sp>
      <p:sp>
        <p:nvSpPr>
          <p:cNvPr id="34" name="מלבן 33">
            <a:extLst>
              <a:ext uri="{FF2B5EF4-FFF2-40B4-BE49-F238E27FC236}">
                <a16:creationId xmlns:a16="http://schemas.microsoft.com/office/drawing/2014/main" id="{BD3CA614-D85F-42E4-96BC-BABD9572EEC1}"/>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and ground floor corridors at education building 403.</a:t>
            </a:r>
          </a:p>
          <a:p>
            <a:pPr algn="l" rtl="0"/>
            <a:endParaRPr lang="en-US" b="1" dirty="0">
              <a:solidFill>
                <a:schemeClr val="bg1"/>
              </a:solidFill>
              <a:latin typeface="Fedra Sans Bar-ilan" pitchFamily="50" charset="-79"/>
              <a:cs typeface="Fedra Sans Bar-ilan" pitchFamily="50" charset="-79"/>
            </a:endParaRPr>
          </a:p>
        </p:txBody>
      </p:sp>
      <p:sp>
        <p:nvSpPr>
          <p:cNvPr id="35" name="מלבן 34">
            <a:extLst>
              <a:ext uri="{FF2B5EF4-FFF2-40B4-BE49-F238E27FC236}">
                <a16:creationId xmlns:a16="http://schemas.microsoft.com/office/drawing/2014/main" id="{494A70C6-D3CE-42D0-A08D-878C37998F13}"/>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Coordinate opening the shelter via the maintenance or security depts.</a:t>
            </a:r>
          </a:p>
          <a:p>
            <a:pPr algn="l" rtl="0"/>
            <a:endParaRPr lang="he-IL" b="1" dirty="0">
              <a:solidFill>
                <a:schemeClr val="bg1"/>
              </a:solidFill>
              <a:latin typeface="Fedra Sans Bar-ilan" pitchFamily="50" charset="-79"/>
              <a:cs typeface="Fedra Sans Bar-ilan" pitchFamily="50" charset="-79"/>
            </a:endParaRPr>
          </a:p>
        </p:txBody>
      </p:sp>
      <p:sp>
        <p:nvSpPr>
          <p:cNvPr id="36" name="מלבן 35">
            <a:extLst>
              <a:ext uri="{FF2B5EF4-FFF2-40B4-BE49-F238E27FC236}">
                <a16:creationId xmlns:a16="http://schemas.microsoft.com/office/drawing/2014/main" id="{021B91B2-175A-4561-9C1D-D43A36F95296}"/>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04" y="2947728"/>
            <a:ext cx="6174645" cy="3792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0601" y="342900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D5A48327-ECA9-40BB-B28D-A9643692A80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7F23B170-B222-4186-945A-20A104DA5B9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403359C4-EFAA-416F-A315-51904A65706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405</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AA316BF6-A2DC-4AE6-ABA3-505B5A34AF6E}"/>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a:t>
            </a:r>
            <a:r>
              <a:rPr lang="en-US" sz="1600" b="1" dirty="0">
                <a:solidFill>
                  <a:srgbClr val="66FF66"/>
                </a:solidFill>
                <a:latin typeface="Fedra Sans Bar-ilan" pitchFamily="50" charset="-79"/>
                <a:cs typeface="Fedra Sans Bar-ilan" pitchFamily="50" charset="-79"/>
              </a:rPr>
              <a:t>, 25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C60AC539-0BF4-4368-BD89-5D86DC18DE60}"/>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Midrasha</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1CA2829-9030-412A-8592-9A5DAC39A61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at basement of building 404, or the hallway at the archive compound. </a:t>
            </a:r>
          </a:p>
          <a:p>
            <a:pPr algn="l" rtl="0"/>
            <a:endParaRPr lang="en-US"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64AC39F4-D9DB-435E-A52B-C708909A199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a:t>
            </a:r>
            <a:r>
              <a:rPr lang="en-US" b="1" dirty="0">
                <a:solidFill>
                  <a:schemeClr val="bg1"/>
                </a:solidFill>
                <a:latin typeface="Fedra Sans Bar-ilan" pitchFamily="50" charset="-79"/>
                <a:cs typeface="Fedra Sans Bar-ilan" pitchFamily="50" charset="-79"/>
              </a:rPr>
              <a:t> is located to the northern area if the ground floor. Access to the archive compound only by the people working there.</a:t>
            </a:r>
          </a:p>
          <a:p>
            <a:pPr algn="l" rtl="0"/>
            <a:endParaRPr lang="he-IL" b="1" dirty="0">
              <a:solidFill>
                <a:schemeClr val="bg1"/>
              </a:solidFill>
              <a:latin typeface="Fedra Sans Bar-ilan" pitchFamily="50" charset="-79"/>
              <a:cs typeface="Fedra Sans Bar-ilan" pitchFamily="50" charset="-79"/>
            </a:endParaRPr>
          </a:p>
        </p:txBody>
      </p:sp>
      <p:sp>
        <p:nvSpPr>
          <p:cNvPr id="21" name="מלבן 20">
            <a:extLst>
              <a:ext uri="{FF2B5EF4-FFF2-40B4-BE49-F238E27FC236}">
                <a16:creationId xmlns:a16="http://schemas.microsoft.com/office/drawing/2014/main" id="{4C2C42B1-26F3-4ADF-A1C6-A20072610185}"/>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29 sqm</a:t>
            </a:r>
          </a:p>
          <a:p>
            <a:pPr algn="l" rtl="0"/>
            <a:endParaRPr lang="he-IL" b="1" dirty="0">
              <a:solidFill>
                <a:schemeClr val="bg1"/>
              </a:solidFill>
              <a:latin typeface="Fedra Sans Bar-ilan" pitchFamily="50" charset="-79"/>
              <a:cs typeface="Fedra Sans Bar-ilan" pitchFamily="50" charset="-79"/>
            </a:endParaRPr>
          </a:p>
        </p:txBody>
      </p:sp>
      <p:sp>
        <p:nvSpPr>
          <p:cNvPr id="29" name="חץ למעלה 12">
            <a:extLst>
              <a:ext uri="{FF2B5EF4-FFF2-40B4-BE49-F238E27FC236}">
                <a16:creationId xmlns:a16="http://schemas.microsoft.com/office/drawing/2014/main" id="{BC296550-A56C-4022-B79D-5D14297C1A18}"/>
              </a:ext>
            </a:extLst>
          </p:cNvPr>
          <p:cNvSpPr/>
          <p:nvPr/>
        </p:nvSpPr>
        <p:spPr>
          <a:xfrm rot="18487142">
            <a:off x="1980520" y="310496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חץ למעלה 12">
            <a:extLst>
              <a:ext uri="{FF2B5EF4-FFF2-40B4-BE49-F238E27FC236}">
                <a16:creationId xmlns:a16="http://schemas.microsoft.com/office/drawing/2014/main" id="{AB9BA827-8654-4D8F-A9F5-7C285F24725F}"/>
              </a:ext>
            </a:extLst>
          </p:cNvPr>
          <p:cNvSpPr/>
          <p:nvPr/>
        </p:nvSpPr>
        <p:spPr>
          <a:xfrm rot="10510483">
            <a:off x="4186122" y="323768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9"/>
                                        </p:tgtEl>
                                        <p:attrNameLst>
                                          <p:attrName>style.color</p:attrName>
                                        </p:attrNameLst>
                                      </p:cBhvr>
                                      <p:to>
                                        <a:schemeClr val="hlink"/>
                                      </p:to>
                                    </p:animClr>
                                    <p:animClr clrSpc="rgb" dir="cw">
                                      <p:cBhvr>
                                        <p:cTn id="7" dur="500" autoRev="1" fill="remove"/>
                                        <p:tgtEl>
                                          <p:spTgt spid="29"/>
                                        </p:tgtEl>
                                        <p:attrNameLst>
                                          <p:attrName>fillcolor</p:attrName>
                                        </p:attrNameLst>
                                      </p:cBhvr>
                                      <p:to>
                                        <a:schemeClr val="hlink"/>
                                      </p:to>
                                    </p:animClr>
                                    <p:set>
                                      <p:cBhvr>
                                        <p:cTn id="8" dur="500" autoRev="1" fill="remove"/>
                                        <p:tgtEl>
                                          <p:spTgt spid="29"/>
                                        </p:tgtEl>
                                        <p:attrNameLst>
                                          <p:attrName>fill.type</p:attrName>
                                        </p:attrNameLst>
                                      </p:cBhvr>
                                      <p:to>
                                        <p:strVal val="solid"/>
                                      </p:to>
                                    </p:set>
                                    <p:set>
                                      <p:cBhvr>
                                        <p:cTn id="9" dur="500" autoRev="1" fill="remove"/>
                                        <p:tgtEl>
                                          <p:spTgt spid="29"/>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30"/>
                                        </p:tgtEl>
                                        <p:attrNameLst>
                                          <p:attrName>style.color</p:attrName>
                                        </p:attrNameLst>
                                      </p:cBhvr>
                                      <p:to>
                                        <a:schemeClr val="hlink"/>
                                      </p:to>
                                    </p:animClr>
                                    <p:animClr clrSpc="rgb" dir="cw">
                                      <p:cBhvr>
                                        <p:cTn id="12" dur="500" autoRev="1" fill="remove"/>
                                        <p:tgtEl>
                                          <p:spTgt spid="30"/>
                                        </p:tgtEl>
                                        <p:attrNameLst>
                                          <p:attrName>fillcolor</p:attrName>
                                        </p:attrNameLst>
                                      </p:cBhvr>
                                      <p:to>
                                        <a:schemeClr val="hlink"/>
                                      </p:to>
                                    </p:animClr>
                                    <p:set>
                                      <p:cBhvr>
                                        <p:cTn id="13" dur="500" autoRev="1" fill="remove"/>
                                        <p:tgtEl>
                                          <p:spTgt spid="30"/>
                                        </p:tgtEl>
                                        <p:attrNameLst>
                                          <p:attrName>fill.type</p:attrName>
                                        </p:attrNameLst>
                                      </p:cBhvr>
                                      <p:to>
                                        <p:strVal val="solid"/>
                                      </p:to>
                                    </p:set>
                                    <p:set>
                                      <p:cBhvr>
                                        <p:cTn id="14" dur="500" autoRev="1" fill="remov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3204082"/>
            <a:ext cx="4662277" cy="3504326"/>
          </a:xfrm>
          <a:prstGeom prst="rect">
            <a:avLst/>
          </a:prstGeom>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2944" y="312150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חץ למעלה 12"/>
          <p:cNvSpPr/>
          <p:nvPr/>
        </p:nvSpPr>
        <p:spPr>
          <a:xfrm rot="12194878">
            <a:off x="4998704" y="554776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מעוגל 16">
            <a:hlinkClick r:id="rId4" action="ppaction://hlinksldjump"/>
            <a:extLst>
              <a:ext uri="{FF2B5EF4-FFF2-40B4-BE49-F238E27FC236}">
                <a16:creationId xmlns:a16="http://schemas.microsoft.com/office/drawing/2014/main" id="{8D34AF96-5986-470C-9AA5-535979DE02C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5" name="מלבן 14">
            <a:extLst>
              <a:ext uri="{FF2B5EF4-FFF2-40B4-BE49-F238E27FC236}">
                <a16:creationId xmlns:a16="http://schemas.microsoft.com/office/drawing/2014/main" id="{0CE8F5C2-F1E9-4A55-9089-5725E14B9B9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7" name="מלבן מעוגל 4">
            <a:extLst>
              <a:ext uri="{FF2B5EF4-FFF2-40B4-BE49-F238E27FC236}">
                <a16:creationId xmlns:a16="http://schemas.microsoft.com/office/drawing/2014/main" id="{ACE129ED-17F8-432F-AD7A-B2FE7A3BE9F0}"/>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406</a:t>
            </a:r>
            <a:endParaRPr lang="he-IL" sz="3200" b="1" dirty="0">
              <a:solidFill>
                <a:schemeClr val="tx1"/>
              </a:solidFill>
              <a:latin typeface="Fedra Sans Bar-ilan" pitchFamily="50" charset="-79"/>
              <a:cs typeface="Fedra Sans Bar-ilan" pitchFamily="50" charset="-79"/>
            </a:endParaRPr>
          </a:p>
        </p:txBody>
      </p:sp>
      <p:sp>
        <p:nvSpPr>
          <p:cNvPr id="18" name="מלבן מעוגל 6">
            <a:extLst>
              <a:ext uri="{FF2B5EF4-FFF2-40B4-BE49-F238E27FC236}">
                <a16:creationId xmlns:a16="http://schemas.microsoft.com/office/drawing/2014/main" id="{232FA02A-B4EE-4245-982C-99E026D01A7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9" name="מלבן מעוגל 7">
            <a:extLst>
              <a:ext uri="{FF2B5EF4-FFF2-40B4-BE49-F238E27FC236}">
                <a16:creationId xmlns:a16="http://schemas.microsoft.com/office/drawing/2014/main" id="{7E710F46-C05F-4426-A7F7-B2C083B50919}"/>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Mizrahi–</a:t>
            </a:r>
            <a:r>
              <a:rPr lang="en-US" sz="2600" b="1" dirty="0" err="1">
                <a:solidFill>
                  <a:srgbClr val="66FF66"/>
                </a:solidFill>
                <a:latin typeface="Fedra Sans Bar-ilan" pitchFamily="50" charset="-79"/>
                <a:cs typeface="Fedra Sans Bar-ilan" pitchFamily="50" charset="-79"/>
              </a:rPr>
              <a:t>Tefahot</a:t>
            </a:r>
            <a:r>
              <a:rPr lang="en-US" sz="2600" b="1" dirty="0">
                <a:solidFill>
                  <a:srgbClr val="66FF66"/>
                </a:solidFill>
                <a:latin typeface="Fedra Sans Bar-ilan" pitchFamily="50" charset="-79"/>
                <a:cs typeface="Fedra Sans Bar-ilan" pitchFamily="50" charset="-79"/>
              </a:rPr>
              <a:t> bank</a:t>
            </a:r>
            <a:endParaRPr lang="he-IL" sz="2600" b="1" dirty="0">
              <a:solidFill>
                <a:srgbClr val="66FF66"/>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88E1160F-D1D1-473D-A4B1-D837F8BAD69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Shelters at 305 or 306 buildings. </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D00281BF-0D3C-4068-9942-B57B68FEF759}"/>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D18B882E-1EEB-4D7D-80AB-F7D1EE2BED4C}"/>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3"/>
                                        </p:tgtEl>
                                        <p:attrNameLst>
                                          <p:attrName>style.color</p:attrName>
                                        </p:attrNameLst>
                                      </p:cBhvr>
                                      <p:to>
                                        <a:schemeClr val="hlink"/>
                                      </p:to>
                                    </p:animClr>
                                    <p:animClr clrSpc="rgb" dir="cw">
                                      <p:cBhvr>
                                        <p:cTn id="7" dur="500" autoRev="1" fill="remove"/>
                                        <p:tgtEl>
                                          <p:spTgt spid="13"/>
                                        </p:tgtEl>
                                        <p:attrNameLst>
                                          <p:attrName>fillcolor</p:attrName>
                                        </p:attrNameLst>
                                      </p:cBhvr>
                                      <p:to>
                                        <a:schemeClr val="hlink"/>
                                      </p:to>
                                    </p:animClr>
                                    <p:set>
                                      <p:cBhvr>
                                        <p:cTn id="8" dur="500" autoRev="1" fill="remove"/>
                                        <p:tgtEl>
                                          <p:spTgt spid="13"/>
                                        </p:tgtEl>
                                        <p:attrNameLst>
                                          <p:attrName>fill.type</p:attrName>
                                        </p:attrNameLst>
                                      </p:cBhvr>
                                      <p:to>
                                        <p:strVal val="solid"/>
                                      </p:to>
                                    </p:set>
                                    <p:set>
                                      <p:cBhvr>
                                        <p:cTn id="9"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74842"/>
            <a:ext cx="6991350" cy="3543300"/>
          </a:xfrm>
          <a:prstGeom prst="rect">
            <a:avLst/>
          </a:prstGeom>
          <a:noFill/>
          <a:extLst>
            <a:ext uri="{909E8E84-426E-40DD-AFC4-6F175D3DCCD1}">
              <a14:hiddenFill xmlns:a14="http://schemas.microsoft.com/office/drawing/2010/main">
                <a:solidFill>
                  <a:srgbClr val="FFFFFF"/>
                </a:solidFill>
              </a14:hiddenFill>
            </a:ext>
          </a:extLst>
        </p:spPr>
      </p:pic>
      <p:sp>
        <p:nvSpPr>
          <p:cNvPr id="12" name="חץ למעלה 11"/>
          <p:cNvSpPr/>
          <p:nvPr/>
        </p:nvSpPr>
        <p:spPr>
          <a:xfrm rot="2620189">
            <a:off x="5940151" y="385055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80" y="427280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E41B49B3-419A-4438-8D42-3EBD08E16B2E}"/>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E99C35A7-07AE-4272-9D2E-D06A99C05CAD}"/>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102</a:t>
            </a:r>
          </a:p>
        </p:txBody>
      </p:sp>
      <p:sp>
        <p:nvSpPr>
          <p:cNvPr id="17" name="מלבן מעוגל 6">
            <a:extLst>
              <a:ext uri="{FF2B5EF4-FFF2-40B4-BE49-F238E27FC236}">
                <a16:creationId xmlns:a16="http://schemas.microsoft.com/office/drawing/2014/main" id="{28D2A42A-4B44-4E70-950A-0F5A8276890E}"/>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65532F70-2F94-4456-8D92-C97B63241732}"/>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Rappaport labs</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0D790615-1114-4C15-8011-6D5353C57390}"/>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Exodus 105</a:t>
            </a: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5904C5DC-2DFD-407E-9035-4AAB234EA261}"/>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1A17B0D7-19E1-47A0-8788-30793308371F}"/>
              </a:ext>
            </a:extLst>
          </p:cNvPr>
          <p:cNvSpPr/>
          <p:nvPr/>
        </p:nvSpPr>
        <p:spPr>
          <a:xfrm>
            <a:off x="7422493" y="1125717"/>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D3AA6D38-A0E7-4902-A4B3-D5726F5DC60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230368"/>
            <a:ext cx="4608512" cy="3571597"/>
          </a:xfrm>
          <a:prstGeom prst="rect">
            <a:avLst/>
          </a:prstGeom>
        </p:spPr>
      </p:pic>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17502"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F3F89B3F-D06A-4761-89E8-7F01CD81753C}"/>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C38EFC94-EDFD-4FFE-B285-1A62324C392F}"/>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C900329B-D821-4661-BEC8-1FAE91AF6FA8}"/>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407</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137C068B-818A-4A11-BF95-E3640CB5AD5A}"/>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23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EC581DB2-2953-4CAB-BF3F-3AB61EEE00C8}"/>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Rackman</a:t>
            </a:r>
            <a:r>
              <a:rPr lang="en-US" sz="2600" b="1" dirty="0">
                <a:solidFill>
                  <a:srgbClr val="66FF66"/>
                </a:solidFill>
                <a:latin typeface="Fedra Sans Bar-ilan" pitchFamily="50" charset="-79"/>
                <a:cs typeface="Fedra Sans Bar-ilan" pitchFamily="50" charset="-79"/>
              </a:rPr>
              <a:t> building</a:t>
            </a:r>
            <a:r>
              <a:rPr lang="en-US" sz="2400" b="1" dirty="0">
                <a:solidFill>
                  <a:srgbClr val="66FF66"/>
                </a:solidFill>
                <a:latin typeface="Fedra Sans Bar-ilan" pitchFamily="50" charset="-79"/>
                <a:cs typeface="Fedra Sans Bar-ilan" pitchFamily="50" charset="-79"/>
              </a:rPr>
              <a:t> (including </a:t>
            </a:r>
            <a:r>
              <a:rPr lang="en-US" sz="2400" b="1" dirty="0" err="1">
                <a:solidFill>
                  <a:srgbClr val="66FF66"/>
                </a:solidFill>
                <a:latin typeface="Fedra Sans Bar-ilan" pitchFamily="50" charset="-79"/>
                <a:cs typeface="Fedra Sans Bar-ilan" pitchFamily="50" charset="-79"/>
              </a:rPr>
              <a:t>Kukin</a:t>
            </a:r>
            <a:r>
              <a:rPr lang="en-US" sz="2400" b="1" dirty="0">
                <a:solidFill>
                  <a:srgbClr val="66FF66"/>
                </a:solidFill>
                <a:latin typeface="Fedra Sans Bar-ilan" pitchFamily="50" charset="-79"/>
                <a:cs typeface="Fedra Sans Bar-ilan" pitchFamily="50" charset="-79"/>
              </a:rPr>
              <a:t>, Finkle &amp; Baker centers)</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54A6EED3-CC30-4562-A773-8E02103CED8B}"/>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None.</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0B30AF8C-E38E-4071-886C-398707E398C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rooms 110 and 210. opening them should be coordinated. Room 1S is too small and cannot be used in emergency.</a:t>
            </a:r>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50E0B16D-E7DE-4FA2-8F1B-EBFD6518A31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086110"/>
            <a:ext cx="4104456" cy="3704535"/>
          </a:xfrm>
          <a:prstGeom prst="rect">
            <a:avLst/>
          </a:prstGeom>
        </p:spPr>
      </p:pic>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960"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מעוגל 16">
            <a:hlinkClick r:id="rId4" action="ppaction://hlinksldjump"/>
            <a:extLst>
              <a:ext uri="{FF2B5EF4-FFF2-40B4-BE49-F238E27FC236}">
                <a16:creationId xmlns:a16="http://schemas.microsoft.com/office/drawing/2014/main" id="{B799D314-6E87-46E6-8179-ACF05D55EEF9}"/>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D08BCEDF-3165-44C9-944B-7D4E432E18BF}"/>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8" name="מלבן מעוגל 4">
            <a:extLst>
              <a:ext uri="{FF2B5EF4-FFF2-40B4-BE49-F238E27FC236}">
                <a16:creationId xmlns:a16="http://schemas.microsoft.com/office/drawing/2014/main" id="{C2AE471C-1BF0-4815-9F3A-E8590B6F5971}"/>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408</a:t>
            </a:r>
            <a:endParaRPr lang="he-IL" sz="3200" b="1" dirty="0">
              <a:solidFill>
                <a:schemeClr val="tx1"/>
              </a:solidFill>
              <a:latin typeface="Fedra Sans Bar-ilan" pitchFamily="50" charset="-79"/>
              <a:cs typeface="Fedra Sans Bar-ilan" pitchFamily="50" charset="-79"/>
            </a:endParaRPr>
          </a:p>
        </p:txBody>
      </p:sp>
      <p:sp>
        <p:nvSpPr>
          <p:cNvPr id="19" name="מלבן מעוגל 6">
            <a:extLst>
              <a:ext uri="{FF2B5EF4-FFF2-40B4-BE49-F238E27FC236}">
                <a16:creationId xmlns:a16="http://schemas.microsoft.com/office/drawing/2014/main" id="{CABCDE09-C99F-4CC8-A0ED-E7549A197833}"/>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21" name="מלבן מעוגל 7">
            <a:extLst>
              <a:ext uri="{FF2B5EF4-FFF2-40B4-BE49-F238E27FC236}">
                <a16:creationId xmlns:a16="http://schemas.microsoft.com/office/drawing/2014/main" id="{DA67C4DB-7B8D-4C74-B2DE-2FDAD6ABAC04}"/>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Krok</a:t>
            </a:r>
            <a:r>
              <a:rPr lang="en-US" sz="2600" b="1" dirty="0">
                <a:solidFill>
                  <a:srgbClr val="66FF66"/>
                </a:solidFill>
                <a:latin typeface="Fedra Sans Bar-ilan" pitchFamily="50" charset="-79"/>
                <a:cs typeface="Fedra Sans Bar-ilan" pitchFamily="50" charset="-79"/>
              </a:rPr>
              <a:t> school of education</a:t>
            </a:r>
            <a:endParaRPr lang="he-IL" sz="2600" b="1" dirty="0">
              <a:solidFill>
                <a:srgbClr val="66FF66"/>
              </a:solidFill>
              <a:latin typeface="Fedra Sans Bar-ilan" pitchFamily="50" charset="-79"/>
              <a:cs typeface="Fedra Sans Bar-ilan" pitchFamily="50" charset="-79"/>
            </a:endParaRPr>
          </a:p>
        </p:txBody>
      </p:sp>
      <p:sp>
        <p:nvSpPr>
          <p:cNvPr id="22" name="מלבן 21">
            <a:extLst>
              <a:ext uri="{FF2B5EF4-FFF2-40B4-BE49-F238E27FC236}">
                <a16:creationId xmlns:a16="http://schemas.microsoft.com/office/drawing/2014/main" id="{4990BABF-D84C-4903-A47B-A8E6DAE1B150}"/>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chairs display at the basement or the Shelter at 404 building basement. </a:t>
            </a:r>
          </a:p>
          <a:p>
            <a:pPr algn="l" rtl="0"/>
            <a:endParaRPr lang="en-US"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EAF74F8D-5510-4EF0-861B-2D387A1CB64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display should be coordinated.</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752CA94B-4CA9-4287-8AC9-E7BBD0959392}"/>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33 sqm</a:t>
            </a:r>
          </a:p>
          <a:p>
            <a:pPr algn="l" rtl="0"/>
            <a:endParaRPr lang="he-IL" b="1" dirty="0">
              <a:solidFill>
                <a:schemeClr val="bg1"/>
              </a:solidFill>
              <a:latin typeface="Fedra Sans Bar-ilan" pitchFamily="50" charset="-79"/>
              <a:cs typeface="Fedra Sans Bar-ilan" pitchFamily="50" charset="-79"/>
            </a:endParaRPr>
          </a:p>
        </p:txBody>
      </p:sp>
      <p:sp>
        <p:nvSpPr>
          <p:cNvPr id="25" name="חץ למעלה 12">
            <a:extLst>
              <a:ext uri="{FF2B5EF4-FFF2-40B4-BE49-F238E27FC236}">
                <a16:creationId xmlns:a16="http://schemas.microsoft.com/office/drawing/2014/main" id="{B96A552A-DD83-4657-A4EE-3A74D071B3D4}"/>
              </a:ext>
            </a:extLst>
          </p:cNvPr>
          <p:cNvSpPr/>
          <p:nvPr/>
        </p:nvSpPr>
        <p:spPr>
          <a:xfrm rot="9426708">
            <a:off x="6198857" y="561974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046100"/>
            <a:ext cx="4550044" cy="365581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8308" y="364502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8560651">
            <a:off x="6571079" y="600740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6">
            <a:hlinkClick r:id="rId4" action="ppaction://hlinksldjump"/>
            <a:extLst>
              <a:ext uri="{FF2B5EF4-FFF2-40B4-BE49-F238E27FC236}">
                <a16:creationId xmlns:a16="http://schemas.microsoft.com/office/drawing/2014/main" id="{E79D42D4-E765-4B2F-9C31-AA4934D5447F}"/>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415D8904-8850-4755-BB28-3EE3ABFC494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5314C1D7-2D26-437A-BE29-267F1A93D7C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409</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6C0315CF-97BA-433D-87FC-B31D390A0A7D}"/>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4D9B798A-7708-432F-869A-AB3F29FA81B1}"/>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Krok</a:t>
            </a:r>
            <a:r>
              <a:rPr lang="en-US" sz="2600" b="1" dirty="0">
                <a:solidFill>
                  <a:srgbClr val="66FF66"/>
                </a:solidFill>
                <a:latin typeface="Fedra Sans Bar-ilan" pitchFamily="50" charset="-79"/>
                <a:cs typeface="Fedra Sans Bar-ilan" pitchFamily="50" charset="-79"/>
              </a:rPr>
              <a:t> faculty house</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8C8F6CFC-4497-4CE0-981D-07B275BF3F5B}"/>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A cleaning storage room at the basement or the Shelter at 404 building basement.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33F3325C-6C83-45D1-B5EC-8E172735009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FC21CE30-C07F-4941-B1AF-5A069AF1D385}"/>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15 sqm</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942187"/>
            <a:ext cx="4464496" cy="3802023"/>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864" y="393305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6E1B9FDF-39AA-454E-8780-B85424A2A867}"/>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07F356F7-4500-47FE-9997-81E8922FF9D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70E13031-8A11-476C-96A0-CD5438B0E5A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410</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708F60A3-7D11-4337-82A2-C124EF075469}"/>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floor, 681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38E79222-9B6A-406A-95AB-3CCA6F03396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Rappaport Jewish studies</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571EB50-E81B-44FA-85B8-58D2F809AA9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lobby and the corridors that leads to it  and the Beck auditorium</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B0E410D9-85A3-4D37-B4E2-94373E2CD75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lab located in the shelter should be coordinated with the archeology dept. </a:t>
            </a:r>
          </a:p>
          <a:p>
            <a:pPr algn="l" rtl="0"/>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8C6FC28A-EBE0-4A38-AD8F-25CCFC9F0E9E}"/>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141 sqm</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952421"/>
            <a:ext cx="4464496" cy="3794821"/>
          </a:xfrm>
          <a:prstGeom prst="rect">
            <a:avLst/>
          </a:prstGeom>
        </p:spPr>
      </p:pic>
      <p:sp>
        <p:nvSpPr>
          <p:cNvPr id="24" name="חץ למעלה 23"/>
          <p:cNvSpPr/>
          <p:nvPr/>
        </p:nvSpPr>
        <p:spPr>
          <a:xfrm rot="16890995">
            <a:off x="3466880" y="457197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עלה 24"/>
          <p:cNvSpPr/>
          <p:nvPr/>
        </p:nvSpPr>
        <p:spPr>
          <a:xfrm rot="15856081">
            <a:off x="3120614" y="591062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6">
            <a:hlinkClick r:id="rId3" action="ppaction://hlinksldjump"/>
            <a:extLst>
              <a:ext uri="{FF2B5EF4-FFF2-40B4-BE49-F238E27FC236}">
                <a16:creationId xmlns:a16="http://schemas.microsoft.com/office/drawing/2014/main" id="{4CC6D72D-B75D-4D4E-BFB4-420D59035ACC}"/>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495123E8-C044-47F4-A4D2-BD402A70A20A}"/>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A4E5DEAA-6109-48A3-AC3C-9AB7F3C7820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411</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4A56372C-A41C-406E-A306-19206C657D3B}"/>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FC509D28-330D-4B04-B0B2-39066CA2851F}"/>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Institute of advanced Torah studies</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6AEC23F-0DA0-4540-A70B-F28D59B35475}"/>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Access to shelters at Jewish studies 410  through the external staircase to the basement.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DCC028B-1C8E-416F-B5E5-E92ADDC25FD8}"/>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Another way to 410 basement is through the Beck auditorium. </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73B30536-AF24-4E54-9D62-021AA6614B4E}"/>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5"/>
                                        </p:tgtEl>
                                        <p:attrNameLst>
                                          <p:attrName>style.color</p:attrName>
                                        </p:attrNameLst>
                                      </p:cBhvr>
                                      <p:to>
                                        <a:schemeClr val="hlink"/>
                                      </p:to>
                                    </p:animClr>
                                    <p:animClr clrSpc="rgb" dir="cw">
                                      <p:cBhvr>
                                        <p:cTn id="12" dur="500" autoRev="1" fill="remove"/>
                                        <p:tgtEl>
                                          <p:spTgt spid="25"/>
                                        </p:tgtEl>
                                        <p:attrNameLst>
                                          <p:attrName>fillcolor</p:attrName>
                                        </p:attrNameLst>
                                      </p:cBhvr>
                                      <p:to>
                                        <a:schemeClr val="hlink"/>
                                      </p:to>
                                    </p:animClr>
                                    <p:set>
                                      <p:cBhvr>
                                        <p:cTn id="13" dur="500" autoRev="1" fill="remove"/>
                                        <p:tgtEl>
                                          <p:spTgt spid="25"/>
                                        </p:tgtEl>
                                        <p:attrNameLst>
                                          <p:attrName>fill.type</p:attrName>
                                        </p:attrNameLst>
                                      </p:cBhvr>
                                      <p:to>
                                        <p:strVal val="solid"/>
                                      </p:to>
                                    </p:set>
                                    <p:set>
                                      <p:cBhvr>
                                        <p:cTn id="14"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317407"/>
            <a:ext cx="4822180" cy="3403892"/>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3566" y="331740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52693AEE-B9A6-46E8-9684-FE54883264E5}"/>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9CD8FDA1-E841-4779-AE1E-3C767BE6302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D373CF9F-035F-4FEE-A567-930ACE82DEC2}"/>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501</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EB71E168-6D09-4483-9CEF-2E5A9F88D534}"/>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safety storage, 20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CAD1D77A-021B-41A2-B6B4-D38722244E48}"/>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Sobell</a:t>
            </a:r>
            <a:r>
              <a:rPr lang="en-US" sz="2600" b="1" dirty="0">
                <a:solidFill>
                  <a:srgbClr val="66FF66"/>
                </a:solidFill>
                <a:latin typeface="Fedra Sans Bar-ilan" pitchFamily="50" charset="-79"/>
                <a:cs typeface="Fedra Sans Bar-ilan" pitchFamily="50" charset="-79"/>
              </a:rPr>
              <a:t> sports center</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103E54D9-449A-4D03-A961-920B4FC36E8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Exit to shelters at Katz 604 or Stern 605.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FCDFD04F-4347-4445-B7D2-CBBCA23DA83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shelter should be coordinated with the safety dept. </a:t>
            </a:r>
          </a:p>
          <a:p>
            <a:pPr algn="l" rtl="0"/>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77CD9EC6-7C97-4858-A349-720BCFE2716E}"/>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217785"/>
            <a:ext cx="4780384" cy="3575572"/>
          </a:xfrm>
          <a:prstGeom prst="rect">
            <a:avLst/>
          </a:prstGeom>
        </p:spPr>
      </p:pic>
      <p:sp>
        <p:nvSpPr>
          <p:cNvPr id="26" name="חץ למעלה 25"/>
          <p:cNvSpPr/>
          <p:nvPr/>
        </p:nvSpPr>
        <p:spPr>
          <a:xfrm rot="7333932">
            <a:off x="4778894" y="404106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עלה 26"/>
          <p:cNvSpPr/>
          <p:nvPr/>
        </p:nvSpPr>
        <p:spPr>
          <a:xfrm rot="1244504">
            <a:off x="5487152" y="597928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6">
            <a:hlinkClick r:id="rId3" action="ppaction://hlinksldjump"/>
            <a:extLst>
              <a:ext uri="{FF2B5EF4-FFF2-40B4-BE49-F238E27FC236}">
                <a16:creationId xmlns:a16="http://schemas.microsoft.com/office/drawing/2014/main" id="{1FDFCA63-EDEF-4151-864D-F36CA7271E3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96E03216-E3A4-4025-BC7F-E642C1F217B4}"/>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762AC9FC-69E6-4F44-8708-900E5BF7E68B}"/>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502</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F171F083-7CB0-46CC-9CE5-613ED75B8E4A}"/>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7B44011C-10EB-4D89-93EF-2699885F2B82}"/>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a:t>
            </a:r>
            <a:r>
              <a:rPr lang="en-US" sz="2600" b="1" dirty="0" err="1">
                <a:solidFill>
                  <a:srgbClr val="66FF66"/>
                </a:solidFill>
                <a:latin typeface="Fedra Sans Bar-ilan" pitchFamily="50" charset="-79"/>
                <a:cs typeface="Fedra Sans Bar-ilan" pitchFamily="50" charset="-79"/>
              </a:rPr>
              <a:t>Asbestonim</a:t>
            </a:r>
            <a:r>
              <a:rPr lang="en-US" sz="2600" b="1" dirty="0">
                <a:solidFill>
                  <a:srgbClr val="66FF66"/>
                </a:solidFill>
                <a:latin typeface="Fedra Sans Bar-ilan" pitchFamily="50" charset="-79"/>
                <a:cs typeface="Fedra Sans Bar-ilan" pitchFamily="50" charset="-79"/>
              </a:rPr>
              <a:t>”</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8DD66FC-7BDF-4626-9DC4-64A00DB5E44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Head northeast to shelters at Katz 604 or Stern 605. Another option is the shelter inside class 25.</a:t>
            </a:r>
          </a:p>
          <a:p>
            <a:pPr algn="l" rtl="0"/>
            <a:endParaRPr lang="en-US"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B9F71A2F-230A-42A6-8821-D2127461812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2A534ADE-1E6C-42B8-872C-5A837E26721C}"/>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6" name="חץ למעלה 26">
            <a:extLst>
              <a:ext uri="{FF2B5EF4-FFF2-40B4-BE49-F238E27FC236}">
                <a16:creationId xmlns:a16="http://schemas.microsoft.com/office/drawing/2014/main" id="{10E2DC82-42B9-452D-A1B8-F3887B6471B0}"/>
              </a:ext>
            </a:extLst>
          </p:cNvPr>
          <p:cNvSpPr/>
          <p:nvPr/>
        </p:nvSpPr>
        <p:spPr>
          <a:xfrm rot="14507922">
            <a:off x="3327091" y="5625243"/>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003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7"/>
                                        </p:tgtEl>
                                        <p:attrNameLst>
                                          <p:attrName>style.color</p:attrName>
                                        </p:attrNameLst>
                                      </p:cBhvr>
                                      <p:to>
                                        <a:schemeClr val="hlink"/>
                                      </p:to>
                                    </p:animClr>
                                    <p:animClr clrSpc="rgb" dir="cw">
                                      <p:cBhvr>
                                        <p:cTn id="12" dur="500" autoRev="1" fill="remove"/>
                                        <p:tgtEl>
                                          <p:spTgt spid="27"/>
                                        </p:tgtEl>
                                        <p:attrNameLst>
                                          <p:attrName>fillcolor</p:attrName>
                                        </p:attrNameLst>
                                      </p:cBhvr>
                                      <p:to>
                                        <a:schemeClr val="hlink"/>
                                      </p:to>
                                    </p:animClr>
                                    <p:set>
                                      <p:cBhvr>
                                        <p:cTn id="13" dur="500" autoRev="1" fill="remove"/>
                                        <p:tgtEl>
                                          <p:spTgt spid="27"/>
                                        </p:tgtEl>
                                        <p:attrNameLst>
                                          <p:attrName>fill.type</p:attrName>
                                        </p:attrNameLst>
                                      </p:cBhvr>
                                      <p:to>
                                        <p:strVal val="solid"/>
                                      </p:to>
                                    </p:set>
                                    <p:set>
                                      <p:cBhvr>
                                        <p:cTn id="14" dur="500" autoRev="1" fill="remove"/>
                                        <p:tgtEl>
                                          <p:spTgt spid="27"/>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16"/>
                                        </p:tgtEl>
                                        <p:attrNameLst>
                                          <p:attrName>style.color</p:attrName>
                                        </p:attrNameLst>
                                      </p:cBhvr>
                                      <p:to>
                                        <a:schemeClr val="hlink"/>
                                      </p:to>
                                    </p:animClr>
                                    <p:animClr clrSpc="rgb" dir="cw">
                                      <p:cBhvr>
                                        <p:cTn id="17" dur="500" autoRev="1" fill="remove"/>
                                        <p:tgtEl>
                                          <p:spTgt spid="16"/>
                                        </p:tgtEl>
                                        <p:attrNameLst>
                                          <p:attrName>fillcolor</p:attrName>
                                        </p:attrNameLst>
                                      </p:cBhvr>
                                      <p:to>
                                        <a:schemeClr val="hlink"/>
                                      </p:to>
                                    </p:animClr>
                                    <p:set>
                                      <p:cBhvr>
                                        <p:cTn id="18" dur="500" autoRev="1" fill="remove"/>
                                        <p:tgtEl>
                                          <p:spTgt spid="16"/>
                                        </p:tgtEl>
                                        <p:attrNameLst>
                                          <p:attrName>fill.type</p:attrName>
                                        </p:attrNameLst>
                                      </p:cBhvr>
                                      <p:to>
                                        <p:strVal val="solid"/>
                                      </p:to>
                                    </p:set>
                                    <p:set>
                                      <p:cBhvr>
                                        <p:cTn id="19" dur="5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sp>
        <p:nvSpPr>
          <p:cNvPr id="11" name="מלבן מעוגל 16">
            <a:hlinkClick r:id="rId2" action="ppaction://hlinksldjump"/>
            <a:extLst>
              <a:ext uri="{FF2B5EF4-FFF2-40B4-BE49-F238E27FC236}">
                <a16:creationId xmlns:a16="http://schemas.microsoft.com/office/drawing/2014/main" id="{514A13C5-7F67-49ED-AEE2-42F98E4E957C}"/>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DF7242D8-FFA3-428A-A9E4-2853138B1126}"/>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C750D314-EC40-4A3C-86B5-B8E7856E779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503</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C13A1AAC-01BE-49D0-92E5-29288EDE3745}"/>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70F079E5-7905-45AF-9A62-51C0208D4C09}"/>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Grass computer science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F34BE271-BBB3-4326-B927-28EDC98AC37C}"/>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Construction site</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838D69D-257E-4621-9EF7-F176D4724B8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70FEF725-D22B-49F6-B8D5-F74BA3EFF84F}"/>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60075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204081"/>
            <a:ext cx="4833962" cy="3621683"/>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7904" y="501492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2F993540-197C-4E57-BF77-643CA2DC349A}"/>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318BBBB8-EA54-45E5-8DE2-D31F6CA52B6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3E7499F6-1DB0-4B53-A7D0-645B2734E093}"/>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504</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3C5E8B49-DBB3-4C65-8E08-237E9A1A0663}"/>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357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A60B074A-64FD-467D-B874-77D086ED2AD3}"/>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Abraham center for economics</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4307FA1-9EDB-437E-96C7-ED9F56A61495}"/>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staircases  and the corridors up to the 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64AAB7AC-EA84-4755-81C5-7F86296BE76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shelter # 61 should be coordinated with HR office. Access to this shelter is also available through the ladies WC on the ground floor.</a:t>
            </a:r>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7820A06-33F6-4C34-9B96-C6E1D292A218}"/>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505 sqm</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919501"/>
            <a:ext cx="4652253" cy="3908584"/>
          </a:xfrm>
          <a:prstGeom prst="rect">
            <a:avLst/>
          </a:prstGeom>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5896" y="446737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B09CEEF8-4248-44E4-A633-E32BD31AA14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D1FBFAEB-C44A-43B5-BAC2-60412542AA1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A2D870EB-246A-405F-9369-5D431D3A5123}"/>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505</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06AA9D23-2773-455A-A9C3-B434D4515BE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85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19F75FBE-DA10-4B6F-973D-5CE60DDD7345}"/>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Dahan</a:t>
            </a:r>
            <a:r>
              <a:rPr lang="en-US" sz="2600" b="1" dirty="0">
                <a:solidFill>
                  <a:srgbClr val="66FF66"/>
                </a:solidFill>
                <a:latin typeface="Fedra Sans Bar-ilan" pitchFamily="50" charset="-79"/>
                <a:cs typeface="Fedra Sans Bar-ilan" pitchFamily="50" charset="-79"/>
              </a:rPr>
              <a:t> Exodus classroom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86A2B6A1-0C79-49FE-BB53-B87AE7D32196}"/>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Basement floor corridor.</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315C647-1376-4A2F-92C9-3CFADA62440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A425EC98-8447-4B71-8887-FEABEA1F02CA}"/>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55 sqm</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Picture 2" descr="C:\Users\shlomi\Desktop\Image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600" y="3186926"/>
            <a:ext cx="6768752" cy="3516357"/>
          </a:xfrm>
          <a:prstGeom prst="rect">
            <a:avLst/>
          </a:prstGeom>
          <a:noFill/>
          <a:extLst>
            <a:ext uri="{909E8E84-426E-40DD-AFC4-6F175D3DCCD1}">
              <a14:hiddenFill xmlns:a14="http://schemas.microsoft.com/office/drawing/2010/main">
                <a:solidFill>
                  <a:srgbClr val="FFFFFF"/>
                </a:solidFill>
              </a14:hiddenFill>
            </a:ext>
          </a:extLst>
        </p:spPr>
      </p:pic>
      <p:sp>
        <p:nvSpPr>
          <p:cNvPr id="26" name="חץ למעלה 25"/>
          <p:cNvSpPr/>
          <p:nvPr/>
        </p:nvSpPr>
        <p:spPr>
          <a:xfrm rot="6330692">
            <a:off x="5210780" y="361842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עלה 27"/>
          <p:cNvSpPr/>
          <p:nvPr/>
        </p:nvSpPr>
        <p:spPr>
          <a:xfrm rot="16653420">
            <a:off x="6064289" y="445020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508518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75ED441D-0C68-4559-8ABF-EE0FD1B11BB1}"/>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BBAE8BC2-DD22-4FFB-80A6-3C5EDE347762}"/>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103</a:t>
            </a:r>
          </a:p>
        </p:txBody>
      </p:sp>
      <p:sp>
        <p:nvSpPr>
          <p:cNvPr id="17" name="מלבן מעוגל 6">
            <a:extLst>
              <a:ext uri="{FF2B5EF4-FFF2-40B4-BE49-F238E27FC236}">
                <a16:creationId xmlns:a16="http://schemas.microsoft.com/office/drawing/2014/main" id="{7D51B98E-5973-4F9A-B975-B2B65265BEF8}"/>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77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34C09B3F-BE0F-4D05-9C6B-0B985EB06678}"/>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Gaon dormitories</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AAC5149-1A6E-4025-BCEB-EA5ABFD78BE1}"/>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Physic building 202 or basement level in </a:t>
            </a:r>
            <a:r>
              <a:rPr lang="en-US" b="1" dirty="0" err="1">
                <a:solidFill>
                  <a:schemeClr val="bg1"/>
                </a:solidFill>
                <a:latin typeface="Fedra Sans Bar-ilan" pitchFamily="50" charset="-79"/>
                <a:cs typeface="Fedra Sans Bar-ilan" pitchFamily="50" charset="-79"/>
              </a:rPr>
              <a:t>Fraiman</a:t>
            </a:r>
            <a:r>
              <a:rPr lang="en-US" b="1" dirty="0">
                <a:solidFill>
                  <a:schemeClr val="bg1"/>
                </a:solidFill>
                <a:latin typeface="Fedra Sans Bar-ilan" pitchFamily="50" charset="-79"/>
                <a:cs typeface="Fedra Sans Bar-ilan" pitchFamily="50" charset="-79"/>
              </a:rPr>
              <a:t> 201.</a:t>
            </a:r>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84D753AD-9E5B-403D-8625-4344F7FDA6CF}"/>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FDAA0115-C5E8-49D2-B306-7858C8D95F69}"/>
              </a:ext>
            </a:extLst>
          </p:cNvPr>
          <p:cNvSpPr/>
          <p:nvPr/>
        </p:nvSpPr>
        <p:spPr>
          <a:xfrm>
            <a:off x="7422493" y="1118407"/>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62D42594-695D-43BD-894E-754F599260B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8"/>
                                        </p:tgtEl>
                                        <p:attrNameLst>
                                          <p:attrName>style.color</p:attrName>
                                        </p:attrNameLst>
                                      </p:cBhvr>
                                      <p:to>
                                        <a:schemeClr val="hlink"/>
                                      </p:to>
                                    </p:animClr>
                                    <p:animClr clrSpc="rgb" dir="cw">
                                      <p:cBhvr>
                                        <p:cTn id="12" dur="500" autoRev="1" fill="remove"/>
                                        <p:tgtEl>
                                          <p:spTgt spid="28"/>
                                        </p:tgtEl>
                                        <p:attrNameLst>
                                          <p:attrName>fillcolor</p:attrName>
                                        </p:attrNameLst>
                                      </p:cBhvr>
                                      <p:to>
                                        <a:schemeClr val="hlink"/>
                                      </p:to>
                                    </p:animClr>
                                    <p:set>
                                      <p:cBhvr>
                                        <p:cTn id="13" dur="500" autoRev="1" fill="remove"/>
                                        <p:tgtEl>
                                          <p:spTgt spid="28"/>
                                        </p:tgtEl>
                                        <p:attrNameLst>
                                          <p:attrName>fill.type</p:attrName>
                                        </p:attrNameLst>
                                      </p:cBhvr>
                                      <p:to>
                                        <p:strVal val="solid"/>
                                      </p:to>
                                    </p:set>
                                    <p:set>
                                      <p:cBhvr>
                                        <p:cTn id="14" dur="50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012" y="3128316"/>
            <a:ext cx="5379779" cy="3610115"/>
          </a:xfrm>
          <a:prstGeom prst="rect">
            <a:avLst/>
          </a:prstGeom>
        </p:spPr>
      </p:pic>
      <p:sp>
        <p:nvSpPr>
          <p:cNvPr id="25" name="חץ למעלה 24"/>
          <p:cNvSpPr/>
          <p:nvPr/>
        </p:nvSpPr>
        <p:spPr>
          <a:xfrm rot="16589451">
            <a:off x="3974135" y="486886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חץ מעוקל ימינה 2"/>
          <p:cNvSpPr/>
          <p:nvPr/>
        </p:nvSpPr>
        <p:spPr>
          <a:xfrm rot="2437886">
            <a:off x="3561347" y="5534090"/>
            <a:ext cx="507279" cy="939313"/>
          </a:xfrm>
          <a:prstGeom prst="curv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36863" y="519290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מעוגל 16">
            <a:hlinkClick r:id="rId4" action="ppaction://hlinksldjump"/>
            <a:extLst>
              <a:ext uri="{FF2B5EF4-FFF2-40B4-BE49-F238E27FC236}">
                <a16:creationId xmlns:a16="http://schemas.microsoft.com/office/drawing/2014/main" id="{21A7DB5A-B9D1-4918-BEF5-021055F62A6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5" name="מלבן 14">
            <a:extLst>
              <a:ext uri="{FF2B5EF4-FFF2-40B4-BE49-F238E27FC236}">
                <a16:creationId xmlns:a16="http://schemas.microsoft.com/office/drawing/2014/main" id="{3063BFC9-5813-4327-ABCF-20E982A6E44D}"/>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5BB129F2-E210-464B-A864-237A22ABE5A0}"/>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506</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88BBD56D-8699-4DC6-8126-AB22D22C9985}"/>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BE7A5FC2-C4F5-49B0-8146-BD5FEF74BB6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Gruss</a:t>
            </a:r>
            <a:r>
              <a:rPr lang="en-US" sz="2600" b="1" dirty="0">
                <a:solidFill>
                  <a:srgbClr val="66FF66"/>
                </a:solidFill>
                <a:latin typeface="Fedra Sans Bar-ilan" pitchFamily="50" charset="-79"/>
                <a:cs typeface="Fedra Sans Bar-ilan" pitchFamily="50" charset="-79"/>
              </a:rPr>
              <a:t> Hubert dormitories </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4AAAB978-9917-4797-8015-614688CADB0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Shelters at </a:t>
            </a:r>
            <a:r>
              <a:rPr lang="en-US" b="1" dirty="0" err="1">
                <a:solidFill>
                  <a:schemeClr val="bg1"/>
                </a:solidFill>
                <a:latin typeface="Fedra Sans Bar-ilan" pitchFamily="50" charset="-79"/>
                <a:cs typeface="Fedra Sans Bar-ilan" pitchFamily="50" charset="-79"/>
              </a:rPr>
              <a:t>Dahan</a:t>
            </a:r>
            <a:r>
              <a:rPr lang="en-US" b="1" dirty="0">
                <a:solidFill>
                  <a:schemeClr val="bg1"/>
                </a:solidFill>
                <a:latin typeface="Fedra Sans Bar-ilan" pitchFamily="50" charset="-79"/>
                <a:cs typeface="Fedra Sans Bar-ilan" pitchFamily="50" charset="-79"/>
              </a:rPr>
              <a:t> 505 and </a:t>
            </a:r>
            <a:r>
              <a:rPr lang="en-US" b="1" dirty="0" err="1">
                <a:solidFill>
                  <a:schemeClr val="bg1"/>
                </a:solidFill>
                <a:latin typeface="Fedra Sans Bar-ilan" pitchFamily="50" charset="-79"/>
                <a:cs typeface="Fedra Sans Bar-ilan" pitchFamily="50" charset="-79"/>
              </a:rPr>
              <a:t>Negel</a:t>
            </a:r>
            <a:r>
              <a:rPr lang="en-US" b="1" dirty="0">
                <a:solidFill>
                  <a:schemeClr val="bg1"/>
                </a:solidFill>
                <a:latin typeface="Fedra Sans Bar-ilan" pitchFamily="50" charset="-79"/>
                <a:cs typeface="Fedra Sans Bar-ilan" pitchFamily="50" charset="-79"/>
              </a:rPr>
              <a:t> 507 buildings. Alternatively, the underground shelter in the east wing of the building (which includes toilets and showers). </a:t>
            </a:r>
          </a:p>
        </p:txBody>
      </p:sp>
      <p:sp>
        <p:nvSpPr>
          <p:cNvPr id="20" name="מלבן 19">
            <a:extLst>
              <a:ext uri="{FF2B5EF4-FFF2-40B4-BE49-F238E27FC236}">
                <a16:creationId xmlns:a16="http://schemas.microsoft.com/office/drawing/2014/main" id="{744698E8-C3A4-4B41-9A03-06508D94997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Electra  has the keys to the gym complex. It is recommended to stay away from the mirrors installed on the walls of the complex.</a:t>
            </a: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ABD57CFF-4C42-41A4-A340-372F46DD1A82}"/>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around 200 sqm</a:t>
            </a: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54" y="2970788"/>
            <a:ext cx="4704568" cy="385402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4240"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7A1E46B8-0998-4355-B0B2-183AEA93BE63}"/>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9C5B66A7-C54E-4E3C-A4CB-73BBADBEB68F}"/>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2DEA83C2-8A2C-453B-8DD7-4F47CC3B5BA7}"/>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507</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A7DE2569-B771-480D-9188-A5DB2D29498B}"/>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151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59AA0100-5A57-4BCB-825E-5B116AA8BBB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Nagel Jewish heritage house</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54227F81-8B83-4064-A91C-66741FBBFCD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floor  and the technical space at the basement.</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5643F22-4BF9-486E-8DFD-CA22F815162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6694A455-CF3A-4196-A56A-E07848889C83}"/>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a:solidFill>
                  <a:schemeClr val="bg1"/>
                </a:solidFill>
                <a:latin typeface="Fedra Sans Bar-ilan" pitchFamily="50" charset="-79"/>
                <a:cs typeface="Fedra Sans Bar-ilan" pitchFamily="50" charset="-79"/>
              </a:rPr>
              <a:t>130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2255120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8FEECCD-B33E-4A51-9285-42054140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109509"/>
            <a:ext cx="3456384" cy="3720807"/>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1739" y="5949280"/>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317847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DDEDAD0D-B653-4E12-8B5C-6D089550FF7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5" name="מלבן 14">
            <a:extLst>
              <a:ext uri="{FF2B5EF4-FFF2-40B4-BE49-F238E27FC236}">
                <a16:creationId xmlns:a16="http://schemas.microsoft.com/office/drawing/2014/main" id="{E8F5BC25-927B-42B2-941A-59B616D65CAE}"/>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3F8E662C-4800-43EF-97E4-500F38737282}"/>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dirty="0">
                <a:solidFill>
                  <a:schemeClr val="tx1"/>
                </a:solidFill>
                <a:latin typeface="Fedra Sans Bar-ilan" pitchFamily="50" charset="-79"/>
                <a:cs typeface="Fedra Sans Bar-ilan" pitchFamily="50" charset="-79"/>
              </a:rPr>
              <a:t>508-9</a:t>
            </a:r>
            <a:endParaRPr lang="he-IL" sz="24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0EDF5151-E9C2-409E-BAFE-01AB337803ED}"/>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North shelter – 12 </a:t>
            </a:r>
          </a:p>
          <a:p>
            <a:pPr algn="l" rtl="0"/>
            <a:r>
              <a:rPr lang="en-US" sz="1600" b="1" dirty="0">
                <a:solidFill>
                  <a:srgbClr val="66FF66"/>
                </a:solidFill>
                <a:latin typeface="Fedra Sans Bar-ilan" pitchFamily="50" charset="-79"/>
                <a:cs typeface="Fedra Sans Bar-ilan" pitchFamily="50" charset="-79"/>
              </a:rPr>
              <a:t>South shelter – 40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9B3FADA5-BC56-4093-B8B8-70ABBDE9577C}"/>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a:t>
            </a:r>
            <a:r>
              <a:rPr lang="en-US" sz="2600" b="1" dirty="0" err="1">
                <a:solidFill>
                  <a:srgbClr val="66FF66"/>
                </a:solidFill>
                <a:latin typeface="Fedra Sans Bar-ilan" pitchFamily="50" charset="-79"/>
                <a:cs typeface="Fedra Sans Bar-ilan" pitchFamily="50" charset="-79"/>
              </a:rPr>
              <a:t>Asbestonim</a:t>
            </a:r>
            <a:r>
              <a:rPr lang="en-US" sz="2600" b="1" dirty="0">
                <a:solidFill>
                  <a:srgbClr val="66FF66"/>
                </a:solidFill>
                <a:latin typeface="Fedra Sans Bar-ilan" pitchFamily="50" charset="-79"/>
                <a:cs typeface="Fedra Sans Bar-ilan" pitchFamily="50" charset="-79"/>
              </a:rPr>
              <a:t>”, Dean of students &amp; Campus Rabbi</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BAB554BD-A632-4568-800C-681C555E3FB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None</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22EDAF6B-5B48-4F5E-962D-2BBD1B22C7DC}"/>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hallway in from of the south shelter is not protected. The north shelter is located in the dean office. One can get to the Katz 604 or Stern 605 shelters.</a:t>
            </a:r>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6A982A31-A2F9-4732-97D2-8A51756D15B2}"/>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3608810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119296"/>
            <a:ext cx="4968552" cy="3691369"/>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2040" y="54450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3F853D74-E17E-4372-B13D-D5A29B57B2A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BDB500A8-F316-4011-BE63-4423EC9A9707}"/>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0B2122A8-F207-48D7-B1C2-3AD366BBCD3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604</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CAC6AEB-2B9E-4E12-B7D1-1FDA5CEB98B8}"/>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157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0588D6AB-FF83-452F-9477-43009C6BF7F0}"/>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Katz interdisciplinary studies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F3061E8E-7287-44AE-A16C-252CBB9F49A9}"/>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floor corridor.</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9605BB5-2342-4556-99D6-666D32545313}"/>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 numbers 016, 064, 105, 205.</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DAC4ED1B-1AE2-49A3-ACB0-4E0FD01BB2EB}"/>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108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29297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531" y="3119297"/>
            <a:ext cx="4871325" cy="3619135"/>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3848" y="492886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233D4944-F126-4C09-832F-BC375CCE0F9E}"/>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61C7ED90-404B-462F-A668-D579F090355B}"/>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50E46B51-CF02-4466-BC48-205A39FC00DA}"/>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605</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D6DDB09B-4CE0-40C6-83BD-6099D37D28D5}"/>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197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994A3C04-3C0B-422C-B504-22A1F0F8E29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Stern graduate studies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3750D8A-88C0-43BF-A952-8496D591B74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floor  corridor.</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3BAA7C41-23F6-487A-8483-5892D677289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 numbers 016, 064, 105, 205, 307. Some of those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need to be opened by the maintenance personals.</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4E837779-AF9D-45AD-8808-8D7F8F4B86B6}"/>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106 sqm</a:t>
            </a: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50" y="2940297"/>
            <a:ext cx="4516214" cy="3846153"/>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463974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EE2FA37A-5E3A-4AA9-842E-8BCC9885601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E4C309C0-8AAE-4B93-BC0C-D9855445206A}"/>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E1CC7BE1-037E-4079-941D-F46108EC1DC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802</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938FB8B2-8EB6-4890-AD01-843F883363C7}"/>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a:t>
            </a:r>
            <a:r>
              <a:rPr lang="en-US" sz="1600" b="1" dirty="0">
                <a:solidFill>
                  <a:srgbClr val="66FF66"/>
                </a:solidFill>
                <a:latin typeface="Fedra Sans Bar-ilan" pitchFamily="50" charset="-79"/>
                <a:cs typeface="Fedra Sans Bar-ilan" pitchFamily="50" charset="-79"/>
              </a:rPr>
              <a:t>, 36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6ED0555B-5583-4456-9CF0-E2290085E14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Weisfeld</a:t>
            </a:r>
            <a:r>
              <a:rPr lang="en-US" sz="2600" b="1" dirty="0">
                <a:solidFill>
                  <a:srgbClr val="66FF66"/>
                </a:solidFill>
                <a:latin typeface="Fedra Sans Bar-ilan" pitchFamily="50" charset="-79"/>
                <a:cs typeface="Fedra Sans Bar-ilan" pitchFamily="50" charset="-79"/>
              </a:rPr>
              <a:t> day care center</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A72738F6-2AF2-4EE0-98BF-B09765971366}"/>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It’s best not to try to reach nearby buildings  as baby mobility might be slow</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A1A897A-68E4-4BC1-ABCF-54C3FC8BC6B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Shelter maintenance is kept by the day care manager.</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E574F291-E516-4B14-8699-C0D26F7BD468}"/>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268" y="2947727"/>
            <a:ext cx="5439508" cy="379070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23928" y="463974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E129AB0B-4C4D-4534-B3D5-13F7F1B91F2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BC28C3EA-D5CF-45EB-9F6A-CB1350BC151C}"/>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84F2F1DC-342F-4B21-A24A-FBAF9696BC58}"/>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901</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F11DFA2A-A9D6-4261-8B25-8D2CDBE09DC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64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3D2F3030-58A2-4F92-B26C-B8C756F8398B}"/>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Gonda</a:t>
            </a:r>
            <a:r>
              <a:rPr lang="en-US" sz="2600" b="1" dirty="0">
                <a:solidFill>
                  <a:srgbClr val="66FF66"/>
                </a:solidFill>
                <a:latin typeface="Fedra Sans Bar-ilan" pitchFamily="50" charset="-79"/>
                <a:cs typeface="Fedra Sans Bar-ilan" pitchFamily="50" charset="-79"/>
              </a:rPr>
              <a:t> (</a:t>
            </a:r>
            <a:r>
              <a:rPr lang="en-US" sz="2600" b="1" dirty="0" err="1">
                <a:solidFill>
                  <a:srgbClr val="66FF66"/>
                </a:solidFill>
                <a:latin typeface="Fedra Sans Bar-ilan" pitchFamily="50" charset="-79"/>
                <a:cs typeface="Fedra Sans Bar-ilan" pitchFamily="50" charset="-79"/>
              </a:rPr>
              <a:t>Goldschmied</a:t>
            </a:r>
            <a:r>
              <a:rPr lang="en-US" sz="2600" b="1" dirty="0">
                <a:solidFill>
                  <a:srgbClr val="66FF66"/>
                </a:solidFill>
                <a:latin typeface="Fedra Sans Bar-ilan" pitchFamily="50" charset="-79"/>
                <a:cs typeface="Fedra Sans Bar-ilan" pitchFamily="50" charset="-79"/>
              </a:rPr>
              <a:t>) brain research center</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EBE2BDA8-A62C-4467-9433-A424E8927E42}"/>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auditorium at the basement floor.</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CFD7B2A9-491A-4E7A-8D16-EA4495EEB55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available only to those who are permitted to enter the building.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rooms 213  and 413. Opening those rooms must be coordinate with the labs managers</a:t>
            </a:r>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592BC1DA-8E9A-42FD-9846-2C0B01503F55}"/>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268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947728"/>
            <a:ext cx="4626625" cy="3818256"/>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5896" y="3497022"/>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6439" y="5661248"/>
            <a:ext cx="580977" cy="580977"/>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4967101C-C413-4630-B645-BDDA2F3F5E64}"/>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9C4E8705-1852-442D-8468-274A7DB47E5E}"/>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1D3E87D4-EC61-4870-BEA2-B2B2BD22D07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902</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12199A6A-B5C2-4054-9566-DB30534AAFE0}"/>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75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789F34D5-C6D0-468F-9946-6FFF602AAA2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Webb psychology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CE60550-4823-434F-9BA2-64968775BD6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There is a room near the secretarial section that can be used for protection and also the southern staircase</a:t>
            </a:r>
          </a:p>
        </p:txBody>
      </p:sp>
      <p:sp>
        <p:nvSpPr>
          <p:cNvPr id="19" name="מלבן 18">
            <a:extLst>
              <a:ext uri="{FF2B5EF4-FFF2-40B4-BE49-F238E27FC236}">
                <a16:creationId xmlns:a16="http://schemas.microsoft.com/office/drawing/2014/main" id="{6356F583-59ED-4B05-81B6-FAFB77F0F2A5}"/>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rooms 013, 108, 212, 324  and 420. Opening those rooms must be coordinate with the  building technician. </a:t>
            </a:r>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98285AAE-3C6E-42B2-BEB1-CDD20923DE1F}"/>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7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119297"/>
            <a:ext cx="5300795" cy="3648835"/>
          </a:xfrm>
          <a:prstGeom prst="rect">
            <a:avLst/>
          </a:prstGeom>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6056" y="429309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D08F9B58-9875-4BFC-8066-2639A87FF85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3BEFCBA9-5E46-4B9C-8D33-FF8F88A9D409}"/>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30394786-36D4-47D6-BDCC-6799E4AFF31B}"/>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905</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E0294CA1-65F1-430F-8DA6-70FCCCB34794}"/>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132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0BF2693E-E067-49DD-8E6A-79535A864750}"/>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Jim Joseph education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A586B48-87A1-42BF-A248-63587E686ADB}"/>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auditoriums at the basement floor have external walls so they should not be used for protection. The east and west staircases are great for cover.</a:t>
            </a:r>
          </a:p>
        </p:txBody>
      </p:sp>
      <p:sp>
        <p:nvSpPr>
          <p:cNvPr id="19" name="מלבן 18">
            <a:extLst>
              <a:ext uri="{FF2B5EF4-FFF2-40B4-BE49-F238E27FC236}">
                <a16:creationId xmlns:a16="http://schemas.microsoft.com/office/drawing/2014/main" id="{68E8D128-3F58-4670-A543-AFB77248CB8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rooms 014, 120, 224, 324, 423  and 518. Opening those rooms should be coordinate with the faculty.</a:t>
            </a:r>
          </a:p>
          <a:p>
            <a:pPr algn="l" rtl="0"/>
            <a:endParaRPr lang="he-IL" b="1" dirty="0">
              <a:solidFill>
                <a:schemeClr val="bg1"/>
              </a:solidFill>
              <a:latin typeface="Fedra Sans Bar-ilan" pitchFamily="50" charset="-79"/>
              <a:cs typeface="Fedra Sans Bar-ilan" pitchFamily="50" charset="-79"/>
            </a:endParaRPr>
          </a:p>
        </p:txBody>
      </p:sp>
      <p:sp>
        <p:nvSpPr>
          <p:cNvPr id="21" name="מלבן 20">
            <a:extLst>
              <a:ext uri="{FF2B5EF4-FFF2-40B4-BE49-F238E27FC236}">
                <a16:creationId xmlns:a16="http://schemas.microsoft.com/office/drawing/2014/main" id="{97D74C22-10DC-4340-9CBB-01A1F0F10739}"/>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201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119297"/>
            <a:ext cx="4536504" cy="3668867"/>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324110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0855372">
            <a:off x="4926306" y="497711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6">
            <a:hlinkClick r:id="rId4" action="ppaction://hlinksldjump"/>
            <a:extLst>
              <a:ext uri="{FF2B5EF4-FFF2-40B4-BE49-F238E27FC236}">
                <a16:creationId xmlns:a16="http://schemas.microsoft.com/office/drawing/2014/main" id="{85B11350-783C-4198-A1FA-31EC13A0A0F4}"/>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1CFDC09A-C6F4-410E-967A-18C97EB93DB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81AB0B91-5CC4-4888-9CBF-6FFCFC344C3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906</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1AAE64A5-B982-4FD4-AD95-722BA02DEA1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806F25C3-4E3D-49E7-8720-5277C148FD4D}"/>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TATAK Energy center</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DC070B7-54E4-4C03-8735-0931B77439FB}"/>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IPI office and the hallway are totally underground and has thick celling so it can serve as a shelter.</a:t>
            </a:r>
          </a:p>
        </p:txBody>
      </p:sp>
      <p:sp>
        <p:nvSpPr>
          <p:cNvPr id="19" name="מלבן 18">
            <a:extLst>
              <a:ext uri="{FF2B5EF4-FFF2-40B4-BE49-F238E27FC236}">
                <a16:creationId xmlns:a16="http://schemas.microsoft.com/office/drawing/2014/main" id="{ED51A5D0-6165-4B41-9420-B002BF64FFC8}"/>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IPI office in coordination with the company.</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771FC330-AF31-4E86-A702-C131907F794B}"/>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28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0" name="Picture 2" descr="C:\Users\shlomi\Desktop\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56116"/>
            <a:ext cx="6946168" cy="3608525"/>
          </a:xfrm>
          <a:prstGeom prst="rect">
            <a:avLst/>
          </a:prstGeom>
          <a:noFill/>
          <a:extLst>
            <a:ext uri="{909E8E84-426E-40DD-AFC4-6F175D3DCCD1}">
              <a14:hiddenFill xmlns:a14="http://schemas.microsoft.com/office/drawing/2010/main">
                <a:solidFill>
                  <a:srgbClr val="FFFFFF"/>
                </a:solidFill>
              </a14:hiddenFill>
            </a:ext>
          </a:extLst>
        </p:spPr>
      </p:pic>
      <p:sp>
        <p:nvSpPr>
          <p:cNvPr id="23" name="חץ למעלה 22"/>
          <p:cNvSpPr/>
          <p:nvPr/>
        </p:nvSpPr>
        <p:spPr>
          <a:xfrm rot="16653420">
            <a:off x="5708739" y="4331093"/>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למעלה 23"/>
          <p:cNvSpPr/>
          <p:nvPr/>
        </p:nvSpPr>
        <p:spPr>
          <a:xfrm rot="16653420">
            <a:off x="3429634" y="5170647"/>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8"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84630" y="559317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6B838E75-A12D-4C24-A1F0-C65498251349}"/>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C90C37B6-7E19-4924-9D5D-04D1C9B18806}"/>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104</a:t>
            </a:r>
          </a:p>
        </p:txBody>
      </p:sp>
      <p:sp>
        <p:nvSpPr>
          <p:cNvPr id="17" name="מלבן מעוגל 6">
            <a:extLst>
              <a:ext uri="{FF2B5EF4-FFF2-40B4-BE49-F238E27FC236}">
                <a16:creationId xmlns:a16="http://schemas.microsoft.com/office/drawing/2014/main" id="{4ABEFE8A-ED2D-4F33-8DF9-F1521B38EFEE}"/>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in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9DB74A67-DA89-40DD-8020-99F850D12647}"/>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Wolfson dormitories</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EB1AF255-5BF0-472C-B48D-362BFF404A81}"/>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basement level in </a:t>
            </a:r>
            <a:r>
              <a:rPr lang="en-US" b="1" dirty="0" err="1">
                <a:solidFill>
                  <a:schemeClr val="bg1"/>
                </a:solidFill>
                <a:latin typeface="Fedra Sans Bar-ilan" pitchFamily="50" charset="-79"/>
                <a:cs typeface="Fedra Sans Bar-ilan" pitchFamily="50" charset="-79"/>
              </a:rPr>
              <a:t>Fraiman</a:t>
            </a:r>
            <a:r>
              <a:rPr lang="en-US" b="1" dirty="0">
                <a:solidFill>
                  <a:schemeClr val="bg1"/>
                </a:solidFill>
                <a:latin typeface="Fedra Sans Bar-ilan" pitchFamily="50" charset="-79"/>
                <a:cs typeface="Fedra Sans Bar-ilan" pitchFamily="50" charset="-79"/>
              </a:rPr>
              <a:t> 201 or shelter in Gaon dorms 103.</a:t>
            </a:r>
          </a:p>
          <a:p>
            <a:pPr algn="l" rtl="0"/>
            <a:endParaRPr lang="he-IL" b="1" dirty="0">
              <a:solidFill>
                <a:schemeClr val="bg1"/>
              </a:solidFill>
              <a:latin typeface="Fedra Sans Bar-ilan" pitchFamily="50" charset="-79"/>
              <a:cs typeface="Fedra Sans Bar-ilan" pitchFamily="50" charset="-79"/>
            </a:endParaRPr>
          </a:p>
        </p:txBody>
      </p:sp>
      <p:sp>
        <p:nvSpPr>
          <p:cNvPr id="22" name="מלבן 21">
            <a:extLst>
              <a:ext uri="{FF2B5EF4-FFF2-40B4-BE49-F238E27FC236}">
                <a16:creationId xmlns:a16="http://schemas.microsoft.com/office/drawing/2014/main" id="{6D6FB295-BBB0-4239-BC44-896C9296854C}"/>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CEC1DD99-9817-4DF7-AA19-8AE93F2A667A}"/>
              </a:ext>
            </a:extLst>
          </p:cNvPr>
          <p:cNvSpPr/>
          <p:nvPr/>
        </p:nvSpPr>
        <p:spPr>
          <a:xfrm>
            <a:off x="7422493" y="113088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F4E42598-473F-4981-97F5-18D452297C8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3"/>
                                        </p:tgtEl>
                                        <p:attrNameLst>
                                          <p:attrName>style.color</p:attrName>
                                        </p:attrNameLst>
                                      </p:cBhvr>
                                      <p:to>
                                        <a:schemeClr val="hlink"/>
                                      </p:to>
                                    </p:animClr>
                                    <p:animClr clrSpc="rgb" dir="cw">
                                      <p:cBhvr>
                                        <p:cTn id="7" dur="500" autoRev="1" fill="remove"/>
                                        <p:tgtEl>
                                          <p:spTgt spid="23"/>
                                        </p:tgtEl>
                                        <p:attrNameLst>
                                          <p:attrName>fillcolor</p:attrName>
                                        </p:attrNameLst>
                                      </p:cBhvr>
                                      <p:to>
                                        <a:schemeClr val="hlink"/>
                                      </p:to>
                                    </p:animClr>
                                    <p:set>
                                      <p:cBhvr>
                                        <p:cTn id="8" dur="500" autoRev="1" fill="remove"/>
                                        <p:tgtEl>
                                          <p:spTgt spid="23"/>
                                        </p:tgtEl>
                                        <p:attrNameLst>
                                          <p:attrName>fill.type</p:attrName>
                                        </p:attrNameLst>
                                      </p:cBhvr>
                                      <p:to>
                                        <p:strVal val="solid"/>
                                      </p:to>
                                    </p:set>
                                    <p:set>
                                      <p:cBhvr>
                                        <p:cTn id="9" dur="500" autoRev="1" fill="remove"/>
                                        <p:tgtEl>
                                          <p:spTgt spid="2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4"/>
                                        </p:tgtEl>
                                        <p:attrNameLst>
                                          <p:attrName>style.color</p:attrName>
                                        </p:attrNameLst>
                                      </p:cBhvr>
                                      <p:to>
                                        <a:schemeClr val="hlink"/>
                                      </p:to>
                                    </p:animClr>
                                    <p:animClr clrSpc="rgb" dir="cw">
                                      <p:cBhvr>
                                        <p:cTn id="12" dur="500" autoRev="1" fill="remove"/>
                                        <p:tgtEl>
                                          <p:spTgt spid="24"/>
                                        </p:tgtEl>
                                        <p:attrNameLst>
                                          <p:attrName>fillcolor</p:attrName>
                                        </p:attrNameLst>
                                      </p:cBhvr>
                                      <p:to>
                                        <a:schemeClr val="hlink"/>
                                      </p:to>
                                    </p:animClr>
                                    <p:set>
                                      <p:cBhvr>
                                        <p:cTn id="13" dur="500" autoRev="1" fill="remove"/>
                                        <p:tgtEl>
                                          <p:spTgt spid="24"/>
                                        </p:tgtEl>
                                        <p:attrNameLst>
                                          <p:attrName>fill.type</p:attrName>
                                        </p:attrNameLst>
                                      </p:cBhvr>
                                      <p:to>
                                        <p:strVal val="solid"/>
                                      </p:to>
                                    </p:set>
                                    <p:set>
                                      <p:cBhvr>
                                        <p:cTn id="14" dur="50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905157"/>
            <a:ext cx="5184576" cy="3875161"/>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3566" y="472514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94B27E1F-2868-4A64-9E9D-376E8504D755}"/>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7E6C0557-97DE-48A4-B283-4B85FC93D1F9}"/>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BC21149A-4BCF-4198-A44D-06FC3C6F330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1002</a:t>
            </a:r>
            <a:endParaRPr lang="he-IL" sz="30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720E66B5-FDD9-454F-A6F6-825CAC3B5C8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78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D465ACF2-6556-44EB-BFA9-04986CEB7AA4}"/>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Jakobovits</a:t>
            </a:r>
            <a:r>
              <a:rPr lang="en-US" sz="2600" b="1" dirty="0">
                <a:solidFill>
                  <a:srgbClr val="66FF66"/>
                </a:solidFill>
                <a:latin typeface="Fedra Sans Bar-ilan" pitchFamily="50" charset="-79"/>
                <a:cs typeface="Fedra Sans Bar-ilan" pitchFamily="50" charset="-79"/>
              </a:rPr>
              <a:t>–</a:t>
            </a:r>
            <a:r>
              <a:rPr lang="en-US" sz="2600" b="1" dirty="0" err="1">
                <a:solidFill>
                  <a:srgbClr val="66FF66"/>
                </a:solidFill>
                <a:latin typeface="Fedra Sans Bar-ilan" pitchFamily="50" charset="-79"/>
                <a:cs typeface="Fedra Sans Bar-ilan" pitchFamily="50" charset="-79"/>
              </a:rPr>
              <a:t>Shamoon</a:t>
            </a:r>
            <a:r>
              <a:rPr lang="en-US" sz="2600" b="1" dirty="0">
                <a:solidFill>
                  <a:srgbClr val="66FF66"/>
                </a:solidFill>
                <a:latin typeface="Fedra Sans Bar-ilan" pitchFamily="50" charset="-79"/>
                <a:cs typeface="Fedra Sans Bar-ilan" pitchFamily="50" charset="-79"/>
              </a:rPr>
              <a:t> </a:t>
            </a:r>
            <a:r>
              <a:rPr lang="en-US" sz="2600" b="1" dirty="0" err="1">
                <a:solidFill>
                  <a:srgbClr val="66FF66"/>
                </a:solidFill>
                <a:latin typeface="Fedra Sans Bar-ilan" pitchFamily="50" charset="-79"/>
                <a:cs typeface="Fedra Sans Bar-ilan" pitchFamily="50" charset="-79"/>
              </a:rPr>
              <a:t>centre</a:t>
            </a:r>
            <a:r>
              <a:rPr lang="en-US" sz="2600" b="1" dirty="0">
                <a:solidFill>
                  <a:srgbClr val="66FF66"/>
                </a:solidFill>
                <a:latin typeface="Fedra Sans Bar-ilan" pitchFamily="50" charset="-79"/>
                <a:cs typeface="Fedra Sans Bar-ilan" pitchFamily="50" charset="-79"/>
              </a:rPr>
              <a:t> </a:t>
            </a:r>
          </a:p>
          <a:p>
            <a:pPr algn="l" rtl="0"/>
            <a:r>
              <a:rPr lang="en-US" sz="1600" b="1" dirty="0">
                <a:solidFill>
                  <a:srgbClr val="66FF66"/>
                </a:solidFill>
                <a:latin typeface="Fedra Sans Bar-ilan" pitchFamily="50" charset="-79"/>
                <a:cs typeface="Fedra Sans Bar-ilan" pitchFamily="50" charset="-79"/>
              </a:rPr>
              <a:t>Study of philosophy, ethics &amp; </a:t>
            </a:r>
            <a:r>
              <a:rPr lang="en-US" sz="1600" b="1" dirty="0" err="1">
                <a:solidFill>
                  <a:srgbClr val="66FF66"/>
                </a:solidFill>
                <a:latin typeface="Fedra Sans Bar-ilan" pitchFamily="50" charset="-79"/>
                <a:cs typeface="Fedra Sans Bar-ilan" pitchFamily="50" charset="-79"/>
              </a:rPr>
              <a:t>jewish</a:t>
            </a:r>
            <a:r>
              <a:rPr lang="en-US" sz="1600" b="1" dirty="0">
                <a:solidFill>
                  <a:srgbClr val="66FF66"/>
                </a:solidFill>
                <a:latin typeface="Fedra Sans Bar-ilan" pitchFamily="50" charset="-79"/>
                <a:cs typeface="Fedra Sans Bar-ilan" pitchFamily="50" charset="-79"/>
              </a:rPr>
              <a:t> thought</a:t>
            </a:r>
            <a:endParaRPr lang="he-IL" sz="1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08B8187-B453-45A5-8066-09D30DA90CA6}"/>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staircases on the sides of the building are excellent and wide shelters.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FB45251-42CE-43C4-B1C2-C9613DFDC1CB}"/>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rooms 102 and 203. Opening </a:t>
            </a:r>
            <a:r>
              <a:rPr lang="en-US" b="1" dirty="0" err="1">
                <a:solidFill>
                  <a:schemeClr val="bg1"/>
                </a:solidFill>
                <a:latin typeface="Fedra Sans Bar-ilan" pitchFamily="50" charset="-79"/>
                <a:cs typeface="Fedra Sans Bar-ilan" pitchFamily="50" charset="-79"/>
              </a:rPr>
              <a:t>Mamad</a:t>
            </a:r>
            <a:r>
              <a:rPr lang="en-US" b="1" dirty="0">
                <a:solidFill>
                  <a:schemeClr val="bg1"/>
                </a:solidFill>
                <a:latin typeface="Fedra Sans Bar-ilan" pitchFamily="50" charset="-79"/>
                <a:cs typeface="Fedra Sans Bar-ilan" pitchFamily="50" charset="-79"/>
              </a:rPr>
              <a:t> 306 needs to be coordinated with the faculty.</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8CFD6E51-D32A-40EC-98F7-2CD34A687312}"/>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259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914284"/>
            <a:ext cx="5184576" cy="3936438"/>
          </a:xfrm>
          <a:prstGeom prst="rect">
            <a:avLst/>
          </a:prstGeom>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30224" y="515015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D603E68F-F96D-44FE-8D6C-68EDB43D06A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6AAA830C-A8F4-4923-861B-DDEEDF77A2A9}"/>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27A3D295-5B04-4597-9928-240B21EFEBA8}"/>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1004</a:t>
            </a:r>
            <a:endParaRPr lang="he-IL" sz="30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2929A9B3-D178-4865-B3B3-5E183CC7534C}"/>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95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07054749-28AE-43CE-BD7F-D9F22FB20668}"/>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Kort</a:t>
            </a:r>
            <a:r>
              <a:rPr lang="en-US" sz="2600" b="1" dirty="0">
                <a:solidFill>
                  <a:srgbClr val="66FF66"/>
                </a:solidFill>
                <a:latin typeface="Fedra Sans Bar-ilan" pitchFamily="50" charset="-79"/>
                <a:cs typeface="Fedra Sans Bar-ilan" pitchFamily="50" charset="-79"/>
              </a:rPr>
              <a:t> language studies building</a:t>
            </a:r>
          </a:p>
        </p:txBody>
      </p:sp>
      <p:sp>
        <p:nvSpPr>
          <p:cNvPr id="17" name="מלבן 16">
            <a:extLst>
              <a:ext uri="{FF2B5EF4-FFF2-40B4-BE49-F238E27FC236}">
                <a16:creationId xmlns:a16="http://schemas.microsoft.com/office/drawing/2014/main" id="{81452C69-E11B-419E-AD79-D759FF51BDD4}"/>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staircases on the sides of the building are good for shelters.  So is the kitchen at the basement floor.</a:t>
            </a:r>
          </a:p>
        </p:txBody>
      </p:sp>
      <p:sp>
        <p:nvSpPr>
          <p:cNvPr id="18" name="מלבן 17">
            <a:extLst>
              <a:ext uri="{FF2B5EF4-FFF2-40B4-BE49-F238E27FC236}">
                <a16:creationId xmlns:a16="http://schemas.microsoft.com/office/drawing/2014/main" id="{EB73589C-B007-444B-AF65-D20DF028D91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rooms 001, 101, 201,401 and need to be opened by the Faculty. </a:t>
            </a:r>
            <a:r>
              <a:rPr lang="en-US" b="1" dirty="0" err="1">
                <a:solidFill>
                  <a:schemeClr val="bg1"/>
                </a:solidFill>
                <a:latin typeface="Fedra Sans Bar-ilan" pitchFamily="50" charset="-79"/>
                <a:cs typeface="Fedra Sans Bar-ilan" pitchFamily="50" charset="-79"/>
              </a:rPr>
              <a:t>Mamad</a:t>
            </a:r>
            <a:r>
              <a:rPr lang="en-US" b="1" dirty="0">
                <a:solidFill>
                  <a:schemeClr val="bg1"/>
                </a:solidFill>
                <a:latin typeface="Fedra Sans Bar-ilan" pitchFamily="50" charset="-79"/>
                <a:cs typeface="Fedra Sans Bar-ilan" pitchFamily="50" charset="-79"/>
              </a:rPr>
              <a:t> 301 is usually open.</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6A2A0449-4F7A-4D43-A4B1-49CD59AC31E6}"/>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189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578" y="3092953"/>
            <a:ext cx="3888432" cy="373289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5574" y="364502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9050BCB8-29F1-45A8-A941-5230B9D1F37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492A3EE0-1676-4941-B75A-1CD900726F1C}"/>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46E6D7F6-4E66-4F2B-BF09-F4CBEBA3C62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1005</a:t>
            </a:r>
            <a:endParaRPr lang="he-IL" sz="30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348461ED-F274-4A3E-946A-A4EA4823CA5A}"/>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112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BF9FCA8B-FFEB-49E6-978B-9D64B0F38A5B}"/>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Rosenberg music building</a:t>
            </a:r>
          </a:p>
        </p:txBody>
      </p:sp>
      <p:sp>
        <p:nvSpPr>
          <p:cNvPr id="17" name="מלבן 16">
            <a:extLst>
              <a:ext uri="{FF2B5EF4-FFF2-40B4-BE49-F238E27FC236}">
                <a16:creationId xmlns:a16="http://schemas.microsoft.com/office/drawing/2014/main" id="{D3BFCFFE-C970-4D76-8587-B644E0710F10}"/>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There is a staircase behind the stage that goes down to a dressing room which is wide and safe. There is also a shower and a WC there.</a:t>
            </a:r>
          </a:p>
        </p:txBody>
      </p:sp>
      <p:sp>
        <p:nvSpPr>
          <p:cNvPr id="18" name="מלבן 17">
            <a:extLst>
              <a:ext uri="{FF2B5EF4-FFF2-40B4-BE49-F238E27FC236}">
                <a16:creationId xmlns:a16="http://schemas.microsoft.com/office/drawing/2014/main" id="{56F99241-E1F2-49F8-95B8-9DC7A210B0AE}"/>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rooms 018 and 110 that are usually open.</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8AC4E40B-7C4E-4FF0-83FB-42596E035637}"/>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77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7703" y="3119297"/>
            <a:ext cx="5566591" cy="3720385"/>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1740" y="4424990"/>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864" y="445352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8FD05887-753B-4A7D-B3B6-F0F1AC1EB1D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EED8DB4F-230B-47A1-91AA-EA07FFF54D3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FDDEBAE3-103F-4BA7-B607-082E09343FE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110x</a:t>
            </a:r>
            <a:endParaRPr lang="he-IL" sz="30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DEAE32FD-6B93-432A-B420-06D5EE1C16CB}"/>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298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58474636-1724-4752-98A0-078CCA25742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Engineering complex</a:t>
            </a:r>
            <a:endParaRPr lang="he-IL" sz="1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0F807D1-11E5-4118-BA11-BA76C9B6492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corridors leading from the lobby at the basement floor.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D6954E0-047A-4DEA-9EC8-2272D5081B1B}"/>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a:t>
            </a:r>
            <a:r>
              <a:rPr lang="en-US" b="1" dirty="0">
                <a:solidFill>
                  <a:srgbClr val="FFFF00"/>
                </a:solidFill>
                <a:latin typeface="Fedra Sans Bar-ilan" pitchFamily="50" charset="-79"/>
                <a:cs typeface="Fedra Sans Bar-ilan" pitchFamily="50" charset="-79"/>
              </a:rPr>
              <a:t>basement</a:t>
            </a:r>
            <a:r>
              <a:rPr lang="en-US" b="1" dirty="0">
                <a:solidFill>
                  <a:schemeClr val="bg1"/>
                </a:solidFill>
                <a:latin typeface="Fedra Sans Bar-ilan" pitchFamily="50" charset="-79"/>
                <a:cs typeface="Fedra Sans Bar-ilan" pitchFamily="50" charset="-79"/>
              </a:rPr>
              <a:t>) 061, 071, 075, 081. (</a:t>
            </a:r>
            <a:r>
              <a:rPr lang="en-US" b="1" dirty="0">
                <a:solidFill>
                  <a:srgbClr val="FFFF00"/>
                </a:solidFill>
                <a:latin typeface="Fedra Sans Bar-ilan" pitchFamily="50" charset="-79"/>
                <a:cs typeface="Fedra Sans Bar-ilan" pitchFamily="50" charset="-79"/>
              </a:rPr>
              <a:t>ground</a:t>
            </a:r>
            <a:r>
              <a:rPr lang="en-US" b="1" dirty="0">
                <a:solidFill>
                  <a:schemeClr val="bg1"/>
                </a:solidFill>
                <a:latin typeface="Fedra Sans Bar-ilan" pitchFamily="50" charset="-79"/>
                <a:cs typeface="Fedra Sans Bar-ilan" pitchFamily="50" charset="-79"/>
              </a:rPr>
              <a:t>)  001, 021, 041, 051. (</a:t>
            </a:r>
            <a:r>
              <a:rPr lang="en-US" b="1" dirty="0">
                <a:solidFill>
                  <a:srgbClr val="FFFF00"/>
                </a:solidFill>
                <a:latin typeface="Fedra Sans Bar-ilan" pitchFamily="50" charset="-79"/>
                <a:cs typeface="Fedra Sans Bar-ilan" pitchFamily="50" charset="-79"/>
              </a:rPr>
              <a:t>1</a:t>
            </a:r>
            <a:r>
              <a:rPr lang="en-US" b="1" baseline="30000" dirty="0">
                <a:solidFill>
                  <a:srgbClr val="FFFF00"/>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floor) 101, 121 and 141 (library), 161. (</a:t>
            </a:r>
            <a:r>
              <a:rPr lang="en-US" b="1" dirty="0">
                <a:solidFill>
                  <a:srgbClr val="FFFF00"/>
                </a:solidFill>
                <a:latin typeface="Fedra Sans Bar-ilan" pitchFamily="50" charset="-79"/>
                <a:cs typeface="Fedra Sans Bar-ilan" pitchFamily="50" charset="-79"/>
              </a:rPr>
              <a:t>2</a:t>
            </a:r>
            <a:r>
              <a:rPr lang="en-US" b="1" baseline="30000" dirty="0">
                <a:solidFill>
                  <a:srgbClr val="FFFF00"/>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  201, 221, 241, 261. (</a:t>
            </a:r>
            <a:r>
              <a:rPr lang="en-US" b="1" dirty="0">
                <a:solidFill>
                  <a:srgbClr val="FFFF00"/>
                </a:solidFill>
                <a:latin typeface="Fedra Sans Bar-ilan" pitchFamily="50" charset="-79"/>
                <a:cs typeface="Fedra Sans Bar-ilan" pitchFamily="50" charset="-79"/>
              </a:rPr>
              <a:t>3</a:t>
            </a:r>
            <a:r>
              <a:rPr lang="en-US" b="1" baseline="30000" dirty="0">
                <a:solidFill>
                  <a:srgbClr val="FFFF00"/>
                </a:solidFill>
                <a:latin typeface="Fedra Sans Bar-ilan" pitchFamily="50" charset="-79"/>
                <a:cs typeface="Fedra Sans Bar-ilan" pitchFamily="50" charset="-79"/>
              </a:rPr>
              <a:t>rd</a:t>
            </a:r>
            <a:r>
              <a:rPr lang="en-US" b="1" dirty="0">
                <a:solidFill>
                  <a:schemeClr val="bg1"/>
                </a:solidFill>
                <a:latin typeface="Fedra Sans Bar-ilan" pitchFamily="50" charset="-79"/>
                <a:cs typeface="Fedra Sans Bar-ilan" pitchFamily="50" charset="-79"/>
              </a:rPr>
              <a:t> floor) 301, 321, 341 and 361.</a:t>
            </a:r>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B4C7051D-FBD2-4F9C-99D9-405EB11E5333}"/>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267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95736" y="3099424"/>
            <a:ext cx="5040560" cy="3740968"/>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3888" y="35730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5612359">
            <a:off x="4883939" y="353044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9344497">
            <a:off x="3828318" y="425879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מעוגל 16">
            <a:hlinkClick r:id="rId4" action="ppaction://hlinksldjump"/>
            <a:extLst>
              <a:ext uri="{FF2B5EF4-FFF2-40B4-BE49-F238E27FC236}">
                <a16:creationId xmlns:a16="http://schemas.microsoft.com/office/drawing/2014/main" id="{2B8F0F36-B94E-4F1B-ABE0-B9FE439BDEE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5" name="מלבן 14">
            <a:extLst>
              <a:ext uri="{FF2B5EF4-FFF2-40B4-BE49-F238E27FC236}">
                <a16:creationId xmlns:a16="http://schemas.microsoft.com/office/drawing/2014/main" id="{4805F46A-FF96-4CA3-BFE4-464B0C6EF630}"/>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7CA06ADD-CEEB-4256-9AE7-ACC811EEEA8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1501</a:t>
            </a:r>
            <a:endParaRPr lang="he-IL" sz="30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9CC9151A-A63B-4824-B645-FAEA794460B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BFE5CFAD-36EA-4E77-99D8-DF67CAB7376E}"/>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Dahan</a:t>
            </a:r>
            <a:r>
              <a:rPr lang="en-US" sz="2600" b="1" dirty="0">
                <a:solidFill>
                  <a:srgbClr val="66FF66"/>
                </a:solidFill>
                <a:latin typeface="Fedra Sans Bar-ilan" pitchFamily="50" charset="-79"/>
                <a:cs typeface="Fedra Sans Bar-ilan" pitchFamily="50" charset="-79"/>
              </a:rPr>
              <a:t> unity park</a:t>
            </a:r>
          </a:p>
        </p:txBody>
      </p:sp>
      <p:sp>
        <p:nvSpPr>
          <p:cNvPr id="19" name="מלבן 18">
            <a:extLst>
              <a:ext uri="{FF2B5EF4-FFF2-40B4-BE49-F238E27FC236}">
                <a16:creationId xmlns:a16="http://schemas.microsoft.com/office/drawing/2014/main" id="{6086DF18-9F8A-4CF3-AE93-19A2273480EF}"/>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basement floor in the western side of the theater.</a:t>
            </a:r>
          </a:p>
          <a:p>
            <a:pPr algn="l" rtl="0"/>
            <a:endParaRPr lang="en-US" b="1" dirty="0">
              <a:solidFill>
                <a:schemeClr val="bg1"/>
              </a:solidFill>
              <a:latin typeface="Fedra Sans Bar-ilan" pitchFamily="50" charset="-79"/>
              <a:cs typeface="Fedra Sans Bar-ilan" pitchFamily="50" charset="-79"/>
            </a:endParaRPr>
          </a:p>
        </p:txBody>
      </p:sp>
      <p:sp>
        <p:nvSpPr>
          <p:cNvPr id="27" name="מלבן 26">
            <a:extLst>
              <a:ext uri="{FF2B5EF4-FFF2-40B4-BE49-F238E27FC236}">
                <a16:creationId xmlns:a16="http://schemas.microsoft.com/office/drawing/2014/main" id="{23CA4EA0-A5AA-4D9E-9DEF-03B3FE394655}"/>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compound might be allocated for emergency purposes.</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4C6DDBFB-9F48-4ACA-9841-542821E903AA}"/>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393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2199226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95736" y="3099424"/>
            <a:ext cx="5040560" cy="3740968"/>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3888" y="35730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5612359">
            <a:off x="4883939" y="353044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9344497">
            <a:off x="3828318" y="425879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מעוגל 16">
            <a:hlinkClick r:id="rId4" action="ppaction://hlinksldjump"/>
            <a:extLst>
              <a:ext uri="{FF2B5EF4-FFF2-40B4-BE49-F238E27FC236}">
                <a16:creationId xmlns:a16="http://schemas.microsoft.com/office/drawing/2014/main" id="{2B8F0F36-B94E-4F1B-ABE0-B9FE439BDEE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5" name="מלבן 14">
            <a:extLst>
              <a:ext uri="{FF2B5EF4-FFF2-40B4-BE49-F238E27FC236}">
                <a16:creationId xmlns:a16="http://schemas.microsoft.com/office/drawing/2014/main" id="{4805F46A-FF96-4CA3-BFE4-464B0C6EF630}"/>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7CA06ADD-CEEB-4256-9AE7-ACC811EEEA8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1501</a:t>
            </a:r>
            <a:endParaRPr lang="he-IL" sz="30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9CC9151A-A63B-4824-B645-FAEA794460B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BFE5CFAD-36EA-4E77-99D8-DF67CAB7376E}"/>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Dahan</a:t>
            </a:r>
            <a:r>
              <a:rPr lang="en-US" sz="2600" b="1" dirty="0">
                <a:solidFill>
                  <a:srgbClr val="66FF66"/>
                </a:solidFill>
                <a:latin typeface="Fedra Sans Bar-ilan" pitchFamily="50" charset="-79"/>
                <a:cs typeface="Fedra Sans Bar-ilan" pitchFamily="50" charset="-79"/>
              </a:rPr>
              <a:t> unity park</a:t>
            </a:r>
          </a:p>
        </p:txBody>
      </p:sp>
      <p:sp>
        <p:nvSpPr>
          <p:cNvPr id="19" name="מלבן 18">
            <a:extLst>
              <a:ext uri="{FF2B5EF4-FFF2-40B4-BE49-F238E27FC236}">
                <a16:creationId xmlns:a16="http://schemas.microsoft.com/office/drawing/2014/main" id="{6086DF18-9F8A-4CF3-AE93-19A2273480EF}"/>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basement floor in the western side of the theater.</a:t>
            </a:r>
          </a:p>
          <a:p>
            <a:pPr algn="l" rtl="0"/>
            <a:endParaRPr lang="en-US" b="1" dirty="0">
              <a:solidFill>
                <a:schemeClr val="bg1"/>
              </a:solidFill>
              <a:latin typeface="Fedra Sans Bar-ilan" pitchFamily="50" charset="-79"/>
              <a:cs typeface="Fedra Sans Bar-ilan" pitchFamily="50" charset="-79"/>
            </a:endParaRPr>
          </a:p>
        </p:txBody>
      </p:sp>
      <p:sp>
        <p:nvSpPr>
          <p:cNvPr id="27" name="מלבן 26">
            <a:extLst>
              <a:ext uri="{FF2B5EF4-FFF2-40B4-BE49-F238E27FC236}">
                <a16:creationId xmlns:a16="http://schemas.microsoft.com/office/drawing/2014/main" id="{23CA4EA0-A5AA-4D9E-9DEF-03B3FE394655}"/>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compound might be allocated for emergency purposes.</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4C6DDBFB-9F48-4ACA-9841-542821E903AA}"/>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393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2335068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sp>
        <p:nvSpPr>
          <p:cNvPr id="14" name="מלבן מעוגל 16">
            <a:hlinkClick r:id="rId2" action="ppaction://hlinksldjump"/>
            <a:extLst>
              <a:ext uri="{FF2B5EF4-FFF2-40B4-BE49-F238E27FC236}">
                <a16:creationId xmlns:a16="http://schemas.microsoft.com/office/drawing/2014/main" id="{2B8F0F36-B94E-4F1B-ABE0-B9FE439BDEE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pic>
        <p:nvPicPr>
          <p:cNvPr id="20" name="תמונה 19" descr="תמונה שמכילה בניין, קשת, שדרת עמודים&#10;&#10;התיאור נוצר באופן אוטומטי">
            <a:extLst>
              <a:ext uri="{FF2B5EF4-FFF2-40B4-BE49-F238E27FC236}">
                <a16:creationId xmlns:a16="http://schemas.microsoft.com/office/drawing/2014/main" id="{4CDCD6C5-7388-47A7-8F46-204B0B76A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828328"/>
            <a:ext cx="5131929" cy="3935761"/>
          </a:xfrm>
          <a:prstGeom prst="rect">
            <a:avLst/>
          </a:prstGeom>
        </p:spPr>
      </p:pic>
      <p:sp>
        <p:nvSpPr>
          <p:cNvPr id="21" name="מלבן 20">
            <a:extLst>
              <a:ext uri="{FF2B5EF4-FFF2-40B4-BE49-F238E27FC236}">
                <a16:creationId xmlns:a16="http://schemas.microsoft.com/office/drawing/2014/main" id="{9E691EA5-ACD1-4975-874D-DB006846DFC8}"/>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22" name="מלבן מעוגל 4">
            <a:extLst>
              <a:ext uri="{FF2B5EF4-FFF2-40B4-BE49-F238E27FC236}">
                <a16:creationId xmlns:a16="http://schemas.microsoft.com/office/drawing/2014/main" id="{502D14F0-D5CC-4540-B3BA-5E59822112EF}"/>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1401</a:t>
            </a:r>
            <a:endParaRPr lang="he-IL" sz="3000" b="1" dirty="0">
              <a:solidFill>
                <a:schemeClr val="tx1"/>
              </a:solidFill>
              <a:latin typeface="Fedra Sans Bar-ilan" pitchFamily="50" charset="-79"/>
              <a:cs typeface="Fedra Sans Bar-ilan" pitchFamily="50" charset="-79"/>
            </a:endParaRPr>
          </a:p>
        </p:txBody>
      </p:sp>
      <p:sp>
        <p:nvSpPr>
          <p:cNvPr id="23" name="מלבן מעוגל 6">
            <a:extLst>
              <a:ext uri="{FF2B5EF4-FFF2-40B4-BE49-F238E27FC236}">
                <a16:creationId xmlns:a16="http://schemas.microsoft.com/office/drawing/2014/main" id="{79DDE7F3-E712-43ED-B733-09E857D8EF5C}"/>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29" name="מלבן מעוגל 7">
            <a:extLst>
              <a:ext uri="{FF2B5EF4-FFF2-40B4-BE49-F238E27FC236}">
                <a16:creationId xmlns:a16="http://schemas.microsoft.com/office/drawing/2014/main" id="{82BDA39D-5318-4A6C-BC27-BBC3FA088D23}"/>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Wohl </a:t>
            </a:r>
            <a:r>
              <a:rPr lang="en-US" sz="2600" b="1" dirty="0" err="1">
                <a:solidFill>
                  <a:srgbClr val="66FF66"/>
                </a:solidFill>
                <a:latin typeface="Fedra Sans Bar-ilan" pitchFamily="50" charset="-79"/>
                <a:cs typeface="Fedra Sans Bar-ilan" pitchFamily="50" charset="-79"/>
              </a:rPr>
              <a:t>centre</a:t>
            </a:r>
            <a:endParaRPr lang="en-US" sz="2600" b="1" dirty="0">
              <a:solidFill>
                <a:srgbClr val="66FF66"/>
              </a:solidFill>
              <a:latin typeface="Fedra Sans Bar-ilan" pitchFamily="50" charset="-79"/>
              <a:cs typeface="Fedra Sans Bar-ilan" pitchFamily="50" charset="-79"/>
            </a:endParaRPr>
          </a:p>
        </p:txBody>
      </p:sp>
      <p:sp>
        <p:nvSpPr>
          <p:cNvPr id="30" name="מלבן 29">
            <a:extLst>
              <a:ext uri="{FF2B5EF4-FFF2-40B4-BE49-F238E27FC236}">
                <a16:creationId xmlns:a16="http://schemas.microsoft.com/office/drawing/2014/main" id="{2218B304-CEDA-430E-A947-418AF1C486F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A staircase behind the eastern elevator leads to the underground and protected basement floor.</a:t>
            </a:r>
          </a:p>
        </p:txBody>
      </p:sp>
      <p:sp>
        <p:nvSpPr>
          <p:cNvPr id="31" name="מלבן 30">
            <a:extLst>
              <a:ext uri="{FF2B5EF4-FFF2-40B4-BE49-F238E27FC236}">
                <a16:creationId xmlns:a16="http://schemas.microsoft.com/office/drawing/2014/main" id="{5D9F65B8-D744-4E2B-A799-044F200293F5}"/>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32" name="מלבן 31">
            <a:extLst>
              <a:ext uri="{FF2B5EF4-FFF2-40B4-BE49-F238E27FC236}">
                <a16:creationId xmlns:a16="http://schemas.microsoft.com/office/drawing/2014/main" id="{3E6AAB26-D752-448F-AD0D-D423FB7E2456}"/>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more than 300 sqm</a:t>
            </a:r>
          </a:p>
        </p:txBody>
      </p:sp>
      <p:pic>
        <p:nvPicPr>
          <p:cNvPr id="33" name="Picture 2" descr="http://www.redstate.com/laborunionreport/files/2011/06/bullseye_lit_up_hg_clr.gif">
            <a:extLst>
              <a:ext uri="{FF2B5EF4-FFF2-40B4-BE49-F238E27FC236}">
                <a16:creationId xmlns:a16="http://schemas.microsoft.com/office/drawing/2014/main" id="{6D1955CE-1DC9-42CA-8CBD-068AC6AD51DC}"/>
              </a:ext>
            </a:extLst>
          </p:cNvPr>
          <p:cNvPicPr>
            <a:picLocks noChangeAspect="1" noChangeArrowheads="1" noCrop="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56776" y="4653136"/>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34" name="חץ למעלה 24">
            <a:extLst>
              <a:ext uri="{FF2B5EF4-FFF2-40B4-BE49-F238E27FC236}">
                <a16:creationId xmlns:a16="http://schemas.microsoft.com/office/drawing/2014/main" id="{262A3C49-9522-4E4A-836E-9EB4925CDE20}"/>
              </a:ext>
            </a:extLst>
          </p:cNvPr>
          <p:cNvSpPr/>
          <p:nvPr/>
        </p:nvSpPr>
        <p:spPr>
          <a:xfrm rot="5400000">
            <a:off x="4927246" y="490516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14424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34"/>
                                        </p:tgtEl>
                                        <p:attrNameLst>
                                          <p:attrName>style.color</p:attrName>
                                        </p:attrNameLst>
                                      </p:cBhvr>
                                      <p:to>
                                        <a:schemeClr val="hlink"/>
                                      </p:to>
                                    </p:animClr>
                                    <p:animClr clrSpc="rgb" dir="cw">
                                      <p:cBhvr>
                                        <p:cTn id="7" dur="500" autoRev="1" fill="remove"/>
                                        <p:tgtEl>
                                          <p:spTgt spid="34"/>
                                        </p:tgtEl>
                                        <p:attrNameLst>
                                          <p:attrName>fillcolor</p:attrName>
                                        </p:attrNameLst>
                                      </p:cBhvr>
                                      <p:to>
                                        <a:schemeClr val="hlink"/>
                                      </p:to>
                                    </p:animClr>
                                    <p:set>
                                      <p:cBhvr>
                                        <p:cTn id="8" dur="500" autoRev="1" fill="remove"/>
                                        <p:tgtEl>
                                          <p:spTgt spid="34"/>
                                        </p:tgtEl>
                                        <p:attrNameLst>
                                          <p:attrName>fill.type</p:attrName>
                                        </p:attrNameLst>
                                      </p:cBhvr>
                                      <p:to>
                                        <p:strVal val="solid"/>
                                      </p:to>
                                    </p:set>
                                    <p:set>
                                      <p:cBhvr>
                                        <p:cTn id="9" dur="5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sp>
        <p:nvSpPr>
          <p:cNvPr id="14" name="מלבן מעוגל 16">
            <a:hlinkClick r:id="rId2" action="ppaction://hlinksldjump"/>
            <a:extLst>
              <a:ext uri="{FF2B5EF4-FFF2-40B4-BE49-F238E27FC236}">
                <a16:creationId xmlns:a16="http://schemas.microsoft.com/office/drawing/2014/main" id="{2B8F0F36-B94E-4F1B-ABE0-B9FE439BDEE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pic>
        <p:nvPicPr>
          <p:cNvPr id="4" name="תמונה 3" descr="תמונה שמכילה טקסט, מנוע&#10;&#10;התיאור נוצר באופן אוטומטי">
            <a:extLst>
              <a:ext uri="{FF2B5EF4-FFF2-40B4-BE49-F238E27FC236}">
                <a16:creationId xmlns:a16="http://schemas.microsoft.com/office/drawing/2014/main" id="{EA328EFB-9A69-495B-8B27-05454E2083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31840" y="2981869"/>
            <a:ext cx="4704342" cy="3774170"/>
          </a:xfrm>
          <a:prstGeom prst="rect">
            <a:avLst/>
          </a:prstGeom>
        </p:spPr>
      </p:pic>
      <p:sp>
        <p:nvSpPr>
          <p:cNvPr id="7" name="מלבן 6">
            <a:extLst>
              <a:ext uri="{FF2B5EF4-FFF2-40B4-BE49-F238E27FC236}">
                <a16:creationId xmlns:a16="http://schemas.microsoft.com/office/drawing/2014/main" id="{492E8044-A0C3-4662-9320-9F203E009C9F}"/>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8" name="מלבן מעוגל 4">
            <a:extLst>
              <a:ext uri="{FF2B5EF4-FFF2-40B4-BE49-F238E27FC236}">
                <a16:creationId xmlns:a16="http://schemas.microsoft.com/office/drawing/2014/main" id="{4DD2E33A-12BD-4814-A03E-72C3F764CC8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1300</a:t>
            </a:r>
          </a:p>
          <a:p>
            <a:pPr algn="ctr" rtl="0"/>
            <a:r>
              <a:rPr lang="en-US" sz="1400" b="1" dirty="0">
                <a:solidFill>
                  <a:schemeClr val="tx1"/>
                </a:solidFill>
                <a:latin typeface="Fedra Sans Bar-ilan" pitchFamily="50" charset="-79"/>
                <a:cs typeface="Fedra Sans Bar-ilan" pitchFamily="50" charset="-79"/>
              </a:rPr>
              <a:t>A + B</a:t>
            </a:r>
            <a:endParaRPr lang="he-IL" sz="1400" b="1" dirty="0">
              <a:solidFill>
                <a:schemeClr val="tx1"/>
              </a:solidFill>
              <a:latin typeface="Fedra Sans Bar-ilan" pitchFamily="50" charset="-79"/>
              <a:cs typeface="Fedra Sans Bar-ilan" pitchFamily="50" charset="-79"/>
            </a:endParaRPr>
          </a:p>
        </p:txBody>
      </p:sp>
      <p:sp>
        <p:nvSpPr>
          <p:cNvPr id="9" name="מלבן מעוגל 6">
            <a:extLst>
              <a:ext uri="{FF2B5EF4-FFF2-40B4-BE49-F238E27FC236}">
                <a16:creationId xmlns:a16="http://schemas.microsoft.com/office/drawing/2014/main" id="{ECD85139-7DEF-4EC4-A4AC-6C24C4B901D5}"/>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0" name="מלבן מעוגל 7">
            <a:extLst>
              <a:ext uri="{FF2B5EF4-FFF2-40B4-BE49-F238E27FC236}">
                <a16:creationId xmlns:a16="http://schemas.microsoft.com/office/drawing/2014/main" id="{C37BEEF0-7B54-425E-95DF-A4D1143B510F}"/>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Park 100 – Student’s dormitories	</a:t>
            </a:r>
          </a:p>
        </p:txBody>
      </p:sp>
      <p:sp>
        <p:nvSpPr>
          <p:cNvPr id="11" name="מלבן 10">
            <a:extLst>
              <a:ext uri="{FF2B5EF4-FFF2-40B4-BE49-F238E27FC236}">
                <a16:creationId xmlns:a16="http://schemas.microsoft.com/office/drawing/2014/main" id="{297F9FDC-063D-42EB-8ABC-9F1E6E03EB1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An underground tunnel that connects to two buildings is the best place to find cover. It can be reached via the staircases</a:t>
            </a:r>
          </a:p>
        </p:txBody>
      </p:sp>
      <p:sp>
        <p:nvSpPr>
          <p:cNvPr id="12" name="מלבן 11">
            <a:extLst>
              <a:ext uri="{FF2B5EF4-FFF2-40B4-BE49-F238E27FC236}">
                <a16:creationId xmlns:a16="http://schemas.microsoft.com/office/drawing/2014/main" id="{BD416CC2-ACDE-49CF-8111-7F635ADC17D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p>
          <a:p>
            <a:pPr algn="l" rtl="0"/>
            <a:r>
              <a:rPr lang="en-US" b="1" dirty="0">
                <a:solidFill>
                  <a:schemeClr val="bg1"/>
                </a:solidFill>
                <a:latin typeface="Fedra Sans Bar-ilan" pitchFamily="50" charset="-79"/>
                <a:cs typeface="Fedra Sans Bar-ilan" pitchFamily="50" charset="-79"/>
              </a:rPr>
              <a:t>Building A –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in rooms X18 or X52 and clubs X18.</a:t>
            </a:r>
          </a:p>
          <a:p>
            <a:pPr algn="l" rtl="0"/>
            <a:r>
              <a:rPr lang="en-US" b="1" dirty="0">
                <a:solidFill>
                  <a:schemeClr val="bg1"/>
                </a:solidFill>
                <a:latin typeface="Fedra Sans Bar-ilan" pitchFamily="50" charset="-79"/>
                <a:cs typeface="Fedra Sans Bar-ilan" pitchFamily="50" charset="-79"/>
              </a:rPr>
              <a:t>Building B –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in rooms X04 or X32 and clubs X04.</a:t>
            </a:r>
          </a:p>
        </p:txBody>
      </p:sp>
      <p:sp>
        <p:nvSpPr>
          <p:cNvPr id="13" name="מלבן 12">
            <a:extLst>
              <a:ext uri="{FF2B5EF4-FFF2-40B4-BE49-F238E27FC236}">
                <a16:creationId xmlns:a16="http://schemas.microsoft.com/office/drawing/2014/main" id="{E2343C8C-E3E4-4EB2-A93F-213143278978}"/>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more than 1,200 sqm</a:t>
            </a:r>
          </a:p>
        </p:txBody>
      </p:sp>
      <p:pic>
        <p:nvPicPr>
          <p:cNvPr id="15" name="Picture 2" descr="http://www.redstate.com/laborunionreport/files/2011/06/bullseye_lit_up_hg_clr.gif">
            <a:extLst>
              <a:ext uri="{FF2B5EF4-FFF2-40B4-BE49-F238E27FC236}">
                <a16:creationId xmlns:a16="http://schemas.microsoft.com/office/drawing/2014/main" id="{5931E2A9-9B3F-4883-BCC2-C3A81BE6F5A9}"/>
              </a:ext>
            </a:extLst>
          </p:cNvPr>
          <p:cNvPicPr>
            <a:picLocks noChangeAspect="1" noChangeArrowheads="1" noCrop="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4072" y="444346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6" name="חץ למעלה 24">
            <a:extLst>
              <a:ext uri="{FF2B5EF4-FFF2-40B4-BE49-F238E27FC236}">
                <a16:creationId xmlns:a16="http://schemas.microsoft.com/office/drawing/2014/main" id="{E2115009-39E8-4324-BD12-D796A4FB2E7D}"/>
              </a:ext>
            </a:extLst>
          </p:cNvPr>
          <p:cNvSpPr/>
          <p:nvPr/>
        </p:nvSpPr>
        <p:spPr>
          <a:xfrm rot="16400585">
            <a:off x="6210281" y="470758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למעלה 25">
            <a:extLst>
              <a:ext uri="{FF2B5EF4-FFF2-40B4-BE49-F238E27FC236}">
                <a16:creationId xmlns:a16="http://schemas.microsoft.com/office/drawing/2014/main" id="{8F84DCC5-8B87-46C5-80B9-368816BF828E}"/>
              </a:ext>
            </a:extLst>
          </p:cNvPr>
          <p:cNvSpPr/>
          <p:nvPr/>
        </p:nvSpPr>
        <p:spPr>
          <a:xfrm rot="6907375">
            <a:off x="4395530" y="451126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a:extLst>
              <a:ext uri="{FF2B5EF4-FFF2-40B4-BE49-F238E27FC236}">
                <a16:creationId xmlns:a16="http://schemas.microsoft.com/office/drawing/2014/main" id="{A34FAE21-D49B-4FE2-AFDF-34D71F180255}"/>
              </a:ext>
            </a:extLst>
          </p:cNvPr>
          <p:cNvPicPr>
            <a:picLocks noChangeAspect="1"/>
          </p:cNvPicPr>
          <p:nvPr/>
        </p:nvPicPr>
        <p:blipFill>
          <a:blip r:embed="rId5"/>
          <a:stretch>
            <a:fillRect/>
          </a:stretch>
        </p:blipFill>
        <p:spPr>
          <a:xfrm>
            <a:off x="989997" y="4071688"/>
            <a:ext cx="920630" cy="2684351"/>
          </a:xfrm>
          <a:prstGeom prst="rect">
            <a:avLst/>
          </a:prstGeom>
        </p:spPr>
      </p:pic>
      <p:sp>
        <p:nvSpPr>
          <p:cNvPr id="3" name="תיבת טקסט 2">
            <a:extLst>
              <a:ext uri="{FF2B5EF4-FFF2-40B4-BE49-F238E27FC236}">
                <a16:creationId xmlns:a16="http://schemas.microsoft.com/office/drawing/2014/main" id="{6F002917-4FCB-4B0B-9B75-B3DD9D8E4E8A}"/>
              </a:ext>
            </a:extLst>
          </p:cNvPr>
          <p:cNvSpPr txBox="1"/>
          <p:nvPr/>
        </p:nvSpPr>
        <p:spPr>
          <a:xfrm>
            <a:off x="478204" y="3493957"/>
            <a:ext cx="1944216" cy="523220"/>
          </a:xfrm>
          <a:prstGeom prst="rect">
            <a:avLst/>
          </a:prstGeom>
          <a:noFill/>
        </p:spPr>
        <p:txBody>
          <a:bodyPr wrap="square" rtlCol="1">
            <a:spAutoFit/>
          </a:bodyPr>
          <a:lstStyle/>
          <a:p>
            <a:pPr algn="ctr"/>
            <a:r>
              <a:rPr lang="en-US" sz="1400" b="1" dirty="0">
                <a:solidFill>
                  <a:schemeClr val="bg1"/>
                </a:solidFill>
              </a:rPr>
              <a:t>The shelters are marked by these signs</a:t>
            </a:r>
            <a:endParaRPr lang="he-IL" sz="1400" b="1" dirty="0">
              <a:solidFill>
                <a:schemeClr val="bg1"/>
              </a:solidFill>
            </a:endParaRPr>
          </a:p>
        </p:txBody>
      </p:sp>
    </p:spTree>
    <p:extLst>
      <p:ext uri="{BB962C8B-B14F-4D97-AF65-F5344CB8AC3E}">
        <p14:creationId xmlns:p14="http://schemas.microsoft.com/office/powerpoint/2010/main" val="2722536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6"/>
                                        </p:tgtEl>
                                        <p:attrNameLst>
                                          <p:attrName>style.color</p:attrName>
                                        </p:attrNameLst>
                                      </p:cBhvr>
                                      <p:to>
                                        <a:schemeClr val="hlink"/>
                                      </p:to>
                                    </p:animClr>
                                    <p:animClr clrSpc="rgb" dir="cw">
                                      <p:cBhvr>
                                        <p:cTn id="7" dur="500" autoRev="1" fill="remove"/>
                                        <p:tgtEl>
                                          <p:spTgt spid="16"/>
                                        </p:tgtEl>
                                        <p:attrNameLst>
                                          <p:attrName>fillcolor</p:attrName>
                                        </p:attrNameLst>
                                      </p:cBhvr>
                                      <p:to>
                                        <a:schemeClr val="hlink"/>
                                      </p:to>
                                    </p:animClr>
                                    <p:set>
                                      <p:cBhvr>
                                        <p:cTn id="8" dur="500" autoRev="1" fill="remove"/>
                                        <p:tgtEl>
                                          <p:spTgt spid="16"/>
                                        </p:tgtEl>
                                        <p:attrNameLst>
                                          <p:attrName>fill.type</p:attrName>
                                        </p:attrNameLst>
                                      </p:cBhvr>
                                      <p:to>
                                        <p:strVal val="solid"/>
                                      </p:to>
                                    </p:set>
                                    <p:set>
                                      <p:cBhvr>
                                        <p:cTn id="9" dur="500" autoRev="1" fill="remove"/>
                                        <p:tgtEl>
                                          <p:spTgt spid="1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7"/>
                                        </p:tgtEl>
                                        <p:attrNameLst>
                                          <p:attrName>style.color</p:attrName>
                                        </p:attrNameLst>
                                      </p:cBhvr>
                                      <p:to>
                                        <a:schemeClr val="hlink"/>
                                      </p:to>
                                    </p:animClr>
                                    <p:animClr clrSpc="rgb" dir="cw">
                                      <p:cBhvr>
                                        <p:cTn id="12" dur="500" autoRev="1" fill="remove"/>
                                        <p:tgtEl>
                                          <p:spTgt spid="17"/>
                                        </p:tgtEl>
                                        <p:attrNameLst>
                                          <p:attrName>fillcolor</p:attrName>
                                        </p:attrNameLst>
                                      </p:cBhvr>
                                      <p:to>
                                        <a:schemeClr val="hlink"/>
                                      </p:to>
                                    </p:animClr>
                                    <p:set>
                                      <p:cBhvr>
                                        <p:cTn id="13" dur="500" autoRev="1" fill="remove"/>
                                        <p:tgtEl>
                                          <p:spTgt spid="17"/>
                                        </p:tgtEl>
                                        <p:attrNameLst>
                                          <p:attrName>fill.type</p:attrName>
                                        </p:attrNameLst>
                                      </p:cBhvr>
                                      <p:to>
                                        <p:strVal val="solid"/>
                                      </p:to>
                                    </p:set>
                                    <p:set>
                                      <p:cBhvr>
                                        <p:cTn id="14" dur="500" autoRev="1" fill="remove"/>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7664" y="3162043"/>
            <a:ext cx="5904656" cy="3587997"/>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9138515">
            <a:off x="4732672" y="363515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עלה 27"/>
          <p:cNvSpPr/>
          <p:nvPr/>
        </p:nvSpPr>
        <p:spPr>
          <a:xfrm rot="1641105">
            <a:off x="1857001" y="417902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2190" y="559728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02D41E39-C809-4A3C-9E0B-A8F562E841B3}"/>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FBD33C0F-C09C-4CF6-BE3E-2F14B1B123B1}"/>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105</a:t>
            </a:r>
          </a:p>
        </p:txBody>
      </p:sp>
      <p:sp>
        <p:nvSpPr>
          <p:cNvPr id="17" name="מלבן מעוגל 6">
            <a:extLst>
              <a:ext uri="{FF2B5EF4-FFF2-40B4-BE49-F238E27FC236}">
                <a16:creationId xmlns:a16="http://schemas.microsoft.com/office/drawing/2014/main" id="{B9C63800-FC0C-4082-8A5E-CCEEAADB567B}"/>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basement. 120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3FD5A45C-791A-44BD-BCDF-B3DBE4EFC802}"/>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Exodus classrooms</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50EE18E4-DF1F-482A-A035-EC827165D06F}"/>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Physics building 202 or basement level in </a:t>
            </a:r>
            <a:r>
              <a:rPr lang="en-US" b="1" dirty="0" err="1">
                <a:solidFill>
                  <a:schemeClr val="bg1"/>
                </a:solidFill>
                <a:latin typeface="Fedra Sans Bar-ilan" pitchFamily="50" charset="-79"/>
                <a:cs typeface="Fedra Sans Bar-ilan" pitchFamily="50" charset="-79"/>
              </a:rPr>
              <a:t>Fraiman</a:t>
            </a:r>
            <a:r>
              <a:rPr lang="en-US" b="1" dirty="0">
                <a:solidFill>
                  <a:schemeClr val="bg1"/>
                </a:solidFill>
                <a:latin typeface="Fedra Sans Bar-ilan" pitchFamily="50" charset="-79"/>
                <a:cs typeface="Fedra Sans Bar-ilan" pitchFamily="50" charset="-79"/>
              </a:rPr>
              <a:t> 201.</a:t>
            </a:r>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0A5378AD-97B8-42A4-8539-F452BB108872}"/>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Opening the shelter by the Maintenance Dept.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87FCE3EC-8887-47C7-8A68-0D615FC8C0AB}"/>
              </a:ext>
            </a:extLst>
          </p:cNvPr>
          <p:cNvSpPr/>
          <p:nvPr/>
        </p:nvSpPr>
        <p:spPr>
          <a:xfrm>
            <a:off x="7421956" y="1120690"/>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0A4F2F80-273F-477D-9504-896B92B42A3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8"/>
                                        </p:tgtEl>
                                        <p:attrNameLst>
                                          <p:attrName>style.color</p:attrName>
                                        </p:attrNameLst>
                                      </p:cBhvr>
                                      <p:to>
                                        <a:schemeClr val="hlink"/>
                                      </p:to>
                                    </p:animClr>
                                    <p:animClr clrSpc="rgb" dir="cw">
                                      <p:cBhvr>
                                        <p:cTn id="12" dur="500" autoRev="1" fill="remove"/>
                                        <p:tgtEl>
                                          <p:spTgt spid="28"/>
                                        </p:tgtEl>
                                        <p:attrNameLst>
                                          <p:attrName>fillcolor</p:attrName>
                                        </p:attrNameLst>
                                      </p:cBhvr>
                                      <p:to>
                                        <a:schemeClr val="hlink"/>
                                      </p:to>
                                    </p:animClr>
                                    <p:set>
                                      <p:cBhvr>
                                        <p:cTn id="13" dur="500" autoRev="1" fill="remove"/>
                                        <p:tgtEl>
                                          <p:spTgt spid="28"/>
                                        </p:tgtEl>
                                        <p:attrNameLst>
                                          <p:attrName>fill.type</p:attrName>
                                        </p:attrNameLst>
                                      </p:cBhvr>
                                      <p:to>
                                        <p:strVal val="solid"/>
                                      </p:to>
                                    </p:set>
                                    <p:set>
                                      <p:cBhvr>
                                        <p:cTn id="14" dur="50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0" name="Picture 2"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10813"/>
            <a:ext cx="6674767" cy="35792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9717" y="402940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חץ למעלה 13"/>
          <p:cNvSpPr/>
          <p:nvPr/>
        </p:nvSpPr>
        <p:spPr>
          <a:xfrm rot="16677706">
            <a:off x="3972900" y="4576389"/>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66B879DC-81EF-472D-89A9-7E7FFF7488A2}"/>
              </a:ext>
            </a:extLst>
          </p:cNvPr>
          <p:cNvSpPr/>
          <p:nvPr/>
        </p:nvSpPr>
        <p:spPr>
          <a:xfrm>
            <a:off x="106424" y="80342"/>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35A9875D-02CB-4C45-9960-198A64889BAB}"/>
              </a:ext>
            </a:extLst>
          </p:cNvPr>
          <p:cNvSpPr/>
          <p:nvPr/>
        </p:nvSpPr>
        <p:spPr>
          <a:xfrm>
            <a:off x="178432" y="167964"/>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106</a:t>
            </a:r>
          </a:p>
        </p:txBody>
      </p:sp>
      <p:sp>
        <p:nvSpPr>
          <p:cNvPr id="16" name="מלבן מעוגל 6">
            <a:extLst>
              <a:ext uri="{FF2B5EF4-FFF2-40B4-BE49-F238E27FC236}">
                <a16:creationId xmlns:a16="http://schemas.microsoft.com/office/drawing/2014/main" id="{E112DD9F-CF9D-4EA3-89F1-82207416DF3F}"/>
              </a:ext>
            </a:extLst>
          </p:cNvPr>
          <p:cNvSpPr/>
          <p:nvPr/>
        </p:nvSpPr>
        <p:spPr>
          <a:xfrm>
            <a:off x="6522873" y="167964"/>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CAEDD8EA-0045-4039-8C7A-5F94F799BBBF}"/>
              </a:ext>
            </a:extLst>
          </p:cNvPr>
          <p:cNvSpPr/>
          <p:nvPr/>
        </p:nvSpPr>
        <p:spPr>
          <a:xfrm>
            <a:off x="1402568" y="152350"/>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Muskovitz</a:t>
            </a:r>
            <a:r>
              <a:rPr lang="en-US" sz="2600" b="1" dirty="0">
                <a:solidFill>
                  <a:srgbClr val="66FF66"/>
                </a:solidFill>
                <a:latin typeface="Fedra Sans Bar-ilan" pitchFamily="50" charset="-79"/>
                <a:cs typeface="Fedra Sans Bar-ilan" pitchFamily="50" charset="-79"/>
              </a:rPr>
              <a:t> dormitory</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CB9CA7B-EAD7-431F-94C6-759184305B30}"/>
              </a:ext>
            </a:extLst>
          </p:cNvPr>
          <p:cNvSpPr/>
          <p:nvPr/>
        </p:nvSpPr>
        <p:spPr>
          <a:xfrm>
            <a:off x="106424" y="1135803"/>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the basement of Exodus 105.</a:t>
            </a:r>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B725AA4-B48D-4D2D-93D4-BE050860EBC6}"/>
              </a:ext>
            </a:extLst>
          </p:cNvPr>
          <p:cNvSpPr/>
          <p:nvPr/>
        </p:nvSpPr>
        <p:spPr>
          <a:xfrm>
            <a:off x="118443" y="2042221"/>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Electra owns a storage room (in the east side) that can be used as a protective place.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1" name="מלבן 20">
            <a:extLst>
              <a:ext uri="{FF2B5EF4-FFF2-40B4-BE49-F238E27FC236}">
                <a16:creationId xmlns:a16="http://schemas.microsoft.com/office/drawing/2014/main" id="{03153D73-C41B-4020-97DA-7A9439C83A48}"/>
              </a:ext>
            </a:extLst>
          </p:cNvPr>
          <p:cNvSpPr/>
          <p:nvPr/>
        </p:nvSpPr>
        <p:spPr>
          <a:xfrm>
            <a:off x="7429150" y="1140700"/>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C811CC0B-F5C8-48DE-A07B-F379D74E18C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4"/>
                                        </p:tgtEl>
                                        <p:attrNameLst>
                                          <p:attrName>style.color</p:attrName>
                                        </p:attrNameLst>
                                      </p:cBhvr>
                                      <p:to>
                                        <a:schemeClr val="hlink"/>
                                      </p:to>
                                    </p:animClr>
                                    <p:animClr clrSpc="rgb" dir="cw">
                                      <p:cBhvr>
                                        <p:cTn id="7" dur="500" autoRev="1" fill="remove"/>
                                        <p:tgtEl>
                                          <p:spTgt spid="14"/>
                                        </p:tgtEl>
                                        <p:attrNameLst>
                                          <p:attrName>fillcolor</p:attrName>
                                        </p:attrNameLst>
                                      </p:cBhvr>
                                      <p:to>
                                        <a:schemeClr val="hlink"/>
                                      </p:to>
                                    </p:animClr>
                                    <p:set>
                                      <p:cBhvr>
                                        <p:cTn id="8" dur="500" autoRev="1" fill="remove"/>
                                        <p:tgtEl>
                                          <p:spTgt spid="14"/>
                                        </p:tgtEl>
                                        <p:attrNameLst>
                                          <p:attrName>fill.type</p:attrName>
                                        </p:attrNameLst>
                                      </p:cBhvr>
                                      <p:to>
                                        <p:strVal val="solid"/>
                                      </p:to>
                                    </p:set>
                                    <p:set>
                                      <p:cBhvr>
                                        <p:cTn id="9" dur="50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Picture 2" descr="C:\Users\shlomi\Desktop\Im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7153276" cy="3543300"/>
          </a:xfrm>
          <a:prstGeom prst="rect">
            <a:avLst/>
          </a:prstGeom>
          <a:noFill/>
          <a:extLst>
            <a:ext uri="{909E8E84-426E-40DD-AFC4-6F175D3DCCD1}">
              <a14:hiddenFill xmlns:a14="http://schemas.microsoft.com/office/drawing/2010/main">
                <a:solidFill>
                  <a:srgbClr val="FFFFFF"/>
                </a:solidFill>
              </a14:hiddenFill>
            </a:ext>
          </a:extLst>
        </p:spPr>
      </p:pic>
      <p:sp>
        <p:nvSpPr>
          <p:cNvPr id="27" name="חץ למעלה 26"/>
          <p:cNvSpPr/>
          <p:nvPr/>
        </p:nvSpPr>
        <p:spPr>
          <a:xfrm rot="19063526">
            <a:off x="2688771" y="4951883"/>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6"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9657" y="416692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5B0D9D3C-9309-4CFA-97C2-EC7BA4534247}"/>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F3FF6B5A-9681-4A75-ABE9-682A6E249BD9}"/>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107</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D5B99242-8C94-44F0-AF8B-C0A21B1C61A1}"/>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356ACB25-4534-4451-AF5F-E75F68AADD48}"/>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Student’s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C6018173-A0F6-406F-9C04-4E332BDAA63F}"/>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the basement of Exodus 105</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8B0CEBA3-8501-4951-BAF0-9233EB1E120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0DFA640-6153-4AC8-8FF3-19E66477FC98}"/>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948158A7-BD19-4E7A-A904-541F398E235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14570</TotalTime>
  <Words>3326</Words>
  <Application>Microsoft Office PowerPoint</Application>
  <PresentationFormat>‫הצגה על המסך (4:3)</PresentationFormat>
  <Paragraphs>542</Paragraphs>
  <Slides>67</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67</vt:i4>
      </vt:variant>
    </vt:vector>
  </HeadingPairs>
  <TitlesOfParts>
    <vt:vector size="72" baseType="lpstr">
      <vt:lpstr>Arial</vt:lpstr>
      <vt:lpstr>Calibri</vt:lpstr>
      <vt:lpstr>Fedra Sans Bar-ilan</vt:lpstr>
      <vt:lpstr>Guttman Adii</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shlomi</dc:creator>
  <cp:lastModifiedBy>שלומי נויפלד</cp:lastModifiedBy>
  <cp:revision>466</cp:revision>
  <dcterms:created xsi:type="dcterms:W3CDTF">2011-11-28T12:25:40Z</dcterms:created>
  <dcterms:modified xsi:type="dcterms:W3CDTF">2021-07-25T14:59:16Z</dcterms:modified>
</cp:coreProperties>
</file>