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8"/>
  </p:notesMasterIdLst>
  <p:sldIdLst>
    <p:sldId id="320" r:id="rId2"/>
    <p:sldId id="256"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00" r:id="rId43"/>
    <p:sldId id="301" r:id="rId44"/>
    <p:sldId id="302" r:id="rId45"/>
    <p:sldId id="303" r:id="rId46"/>
    <p:sldId id="304" r:id="rId47"/>
    <p:sldId id="323" r:id="rId48"/>
    <p:sldId id="305" r:id="rId49"/>
    <p:sldId id="306" r:id="rId50"/>
    <p:sldId id="307" r:id="rId51"/>
    <p:sldId id="258" r:id="rId52"/>
    <p:sldId id="324" r:id="rId53"/>
    <p:sldId id="308" r:id="rId54"/>
    <p:sldId id="309" r:id="rId55"/>
    <p:sldId id="310" r:id="rId56"/>
    <p:sldId id="311" r:id="rId57"/>
    <p:sldId id="312" r:id="rId58"/>
    <p:sldId id="314" r:id="rId59"/>
    <p:sldId id="313" r:id="rId60"/>
    <p:sldId id="315" r:id="rId61"/>
    <p:sldId id="316" r:id="rId62"/>
    <p:sldId id="317" r:id="rId63"/>
    <p:sldId id="318" r:id="rId64"/>
    <p:sldId id="319" r:id="rId65"/>
    <p:sldId id="325" r:id="rId66"/>
    <p:sldId id="326" r:id="rId6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1E"/>
    <a:srgbClr val="4A206A"/>
    <a:srgbClr val="77CDE6"/>
    <a:srgbClr val="66FF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62" autoAdjust="0"/>
    <p:restoredTop sz="94653" autoAdjust="0"/>
  </p:normalViewPr>
  <p:slideViewPr>
    <p:cSldViewPr>
      <p:cViewPr varScale="1">
        <p:scale>
          <a:sx n="99" d="100"/>
          <a:sy n="99" d="100"/>
        </p:scale>
        <p:origin x="1908" y="78"/>
      </p:cViewPr>
      <p:guideLst>
        <p:guide orient="horz" pos="2160"/>
        <p:guide pos="2880"/>
      </p:guideLst>
    </p:cSldViewPr>
  </p:slideViewPr>
  <p:outlineViewPr>
    <p:cViewPr>
      <p:scale>
        <a:sx n="33" d="100"/>
        <a:sy n="33" d="100"/>
      </p:scale>
      <p:origin x="0" y="32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A8F8635-A9E7-48D1-B0C2-29BAF9C5022E}" type="datetimeFigureOut">
              <a:rPr lang="he-IL" smtClean="0"/>
              <a:t>כ"ח/חשון/תשפ"ב</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600A519-DDC8-432C-B2B8-2A171AE6DFC1}" type="slidenum">
              <a:rPr lang="he-IL" smtClean="0"/>
              <a:t>‹#›</a:t>
            </a:fld>
            <a:endParaRPr lang="he-IL"/>
          </a:p>
        </p:txBody>
      </p:sp>
    </p:spTree>
    <p:extLst>
      <p:ext uri="{BB962C8B-B14F-4D97-AF65-F5344CB8AC3E}">
        <p14:creationId xmlns:p14="http://schemas.microsoft.com/office/powerpoint/2010/main" val="22596111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600A519-DDC8-432C-B2B8-2A171AE6DFC1}" type="slidenum">
              <a:rPr lang="he-IL" smtClean="0"/>
              <a:t>58</a:t>
            </a:fld>
            <a:endParaRPr lang="he-IL"/>
          </a:p>
        </p:txBody>
      </p:sp>
    </p:spTree>
    <p:extLst>
      <p:ext uri="{BB962C8B-B14F-4D97-AF65-F5344CB8AC3E}">
        <p14:creationId xmlns:p14="http://schemas.microsoft.com/office/powerpoint/2010/main" val="141499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61718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69486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34343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48573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150128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11221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47134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7061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12449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54130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FADDBC2-EDFD-482C-AA7E-8CC323EDE333}" type="datetimeFigureOut">
              <a:rPr lang="he-IL" smtClean="0"/>
              <a:t>כ"ח/חשון/תשפ"ב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1994D2-AAF9-403E-AA68-6A301D038BFE}" type="slidenum">
              <a:rPr lang="he-IL" smtClean="0"/>
              <a:t>‹#›</a:t>
            </a:fld>
            <a:endParaRPr lang="he-IL"/>
          </a:p>
        </p:txBody>
      </p:sp>
    </p:spTree>
    <p:extLst>
      <p:ext uri="{BB962C8B-B14F-4D97-AF65-F5344CB8AC3E}">
        <p14:creationId xmlns:p14="http://schemas.microsoft.com/office/powerpoint/2010/main" val="236898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lumMod val="55000"/>
                <a:lumOff val="45000"/>
              </a:srgbClr>
            </a:gs>
            <a:gs pos="100000">
              <a:srgbClr val="4A206A">
                <a:lumMod val="80000"/>
              </a:srgbClr>
            </a:gs>
          </a:gsLst>
          <a:lin ang="5400000" scaled="0"/>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ADDBC2-EDFD-482C-AA7E-8CC323EDE333}" type="datetimeFigureOut">
              <a:rPr lang="he-IL" smtClean="0"/>
              <a:t>כ"ח/חשון/תשפ"ב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1994D2-AAF9-403E-AA68-6A301D038BFE}" type="slidenum">
              <a:rPr lang="he-IL" smtClean="0"/>
              <a:t>‹#›</a:t>
            </a:fld>
            <a:endParaRPr lang="he-IL"/>
          </a:p>
        </p:txBody>
      </p:sp>
    </p:spTree>
    <p:extLst>
      <p:ext uri="{BB962C8B-B14F-4D97-AF65-F5344CB8AC3E}">
        <p14:creationId xmlns:p14="http://schemas.microsoft.com/office/powerpoint/2010/main" val="195317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9" Type="http://schemas.openxmlformats.org/officeDocument/2006/relationships/slide" Target="slide39.xml"/><Relationship Id="rId21" Type="http://schemas.openxmlformats.org/officeDocument/2006/relationships/slide" Target="slide21.xml"/><Relationship Id="rId34" Type="http://schemas.openxmlformats.org/officeDocument/2006/relationships/slide" Target="slide34.xml"/><Relationship Id="rId42" Type="http://schemas.openxmlformats.org/officeDocument/2006/relationships/slide" Target="slide42.xml"/><Relationship Id="rId47" Type="http://schemas.openxmlformats.org/officeDocument/2006/relationships/slide" Target="slide48.xml"/><Relationship Id="rId50" Type="http://schemas.openxmlformats.org/officeDocument/2006/relationships/slide" Target="slide51.xml"/><Relationship Id="rId55" Type="http://schemas.openxmlformats.org/officeDocument/2006/relationships/slide" Target="slide57.xml"/><Relationship Id="rId63" Type="http://schemas.openxmlformats.org/officeDocument/2006/relationships/slide" Target="slide47.xml"/><Relationship Id="rId7" Type="http://schemas.openxmlformats.org/officeDocument/2006/relationships/slide" Target="slide7.xml"/><Relationship Id="rId2" Type="http://schemas.openxmlformats.org/officeDocument/2006/relationships/slide" Target="slide2.xml"/><Relationship Id="rId16" Type="http://schemas.openxmlformats.org/officeDocument/2006/relationships/slide" Target="slide16.xml"/><Relationship Id="rId29"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32" Type="http://schemas.openxmlformats.org/officeDocument/2006/relationships/slide" Target="slide32.xml"/><Relationship Id="rId37" Type="http://schemas.openxmlformats.org/officeDocument/2006/relationships/slide" Target="slide37.xml"/><Relationship Id="rId40" Type="http://schemas.openxmlformats.org/officeDocument/2006/relationships/slide" Target="slide40.xml"/><Relationship Id="rId45" Type="http://schemas.openxmlformats.org/officeDocument/2006/relationships/slide" Target="slide45.xml"/><Relationship Id="rId53" Type="http://schemas.openxmlformats.org/officeDocument/2006/relationships/slide" Target="slide55.xml"/><Relationship Id="rId58" Type="http://schemas.openxmlformats.org/officeDocument/2006/relationships/slide" Target="slide60.xml"/><Relationship Id="rId66" Type="http://schemas.openxmlformats.org/officeDocument/2006/relationships/slide" Target="slide66.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36" Type="http://schemas.openxmlformats.org/officeDocument/2006/relationships/slide" Target="slide36.xml"/><Relationship Id="rId49" Type="http://schemas.openxmlformats.org/officeDocument/2006/relationships/slide" Target="slide50.xml"/><Relationship Id="rId57" Type="http://schemas.openxmlformats.org/officeDocument/2006/relationships/slide" Target="slide59.xml"/><Relationship Id="rId61" Type="http://schemas.openxmlformats.org/officeDocument/2006/relationships/slide" Target="slide63.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1.xml"/><Relationship Id="rId44" Type="http://schemas.openxmlformats.org/officeDocument/2006/relationships/slide" Target="slide44.xml"/><Relationship Id="rId52" Type="http://schemas.openxmlformats.org/officeDocument/2006/relationships/slide" Target="slide54.xml"/><Relationship Id="rId60" Type="http://schemas.openxmlformats.org/officeDocument/2006/relationships/slide" Target="slide62.xml"/><Relationship Id="rId65" Type="http://schemas.openxmlformats.org/officeDocument/2006/relationships/slide" Target="slide65.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 Id="rId30" Type="http://schemas.openxmlformats.org/officeDocument/2006/relationships/slide" Target="slide30.xml"/><Relationship Id="rId35" Type="http://schemas.openxmlformats.org/officeDocument/2006/relationships/slide" Target="slide35.xml"/><Relationship Id="rId43" Type="http://schemas.openxmlformats.org/officeDocument/2006/relationships/slide" Target="slide43.xml"/><Relationship Id="rId48" Type="http://schemas.openxmlformats.org/officeDocument/2006/relationships/slide" Target="slide49.xml"/><Relationship Id="rId56" Type="http://schemas.openxmlformats.org/officeDocument/2006/relationships/slide" Target="slide58.xml"/><Relationship Id="rId64" Type="http://schemas.openxmlformats.org/officeDocument/2006/relationships/slide" Target="slide52.xml"/><Relationship Id="rId8" Type="http://schemas.openxmlformats.org/officeDocument/2006/relationships/slide" Target="slide8.xml"/><Relationship Id="rId51" Type="http://schemas.openxmlformats.org/officeDocument/2006/relationships/slide" Target="slide53.xml"/><Relationship Id="rId3" Type="http://schemas.openxmlformats.org/officeDocument/2006/relationships/slide" Target="slide3.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33" Type="http://schemas.openxmlformats.org/officeDocument/2006/relationships/slide" Target="slide33.xml"/><Relationship Id="rId38" Type="http://schemas.openxmlformats.org/officeDocument/2006/relationships/slide" Target="slide38.xml"/><Relationship Id="rId46" Type="http://schemas.openxmlformats.org/officeDocument/2006/relationships/slide" Target="slide46.xml"/><Relationship Id="rId59" Type="http://schemas.openxmlformats.org/officeDocument/2006/relationships/slide" Target="slide61.xml"/><Relationship Id="rId67" Type="http://schemas.openxmlformats.org/officeDocument/2006/relationships/image" Target="../media/image1.png"/><Relationship Id="rId20" Type="http://schemas.openxmlformats.org/officeDocument/2006/relationships/slide" Target="slide20.xml"/><Relationship Id="rId41" Type="http://schemas.openxmlformats.org/officeDocument/2006/relationships/slide" Target="slide41.xml"/><Relationship Id="rId54" Type="http://schemas.openxmlformats.org/officeDocument/2006/relationships/slide" Target="slide56.xml"/><Relationship Id="rId62" Type="http://schemas.openxmlformats.org/officeDocument/2006/relationships/slide" Target="slide64.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5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0" y="-25876"/>
            <a:ext cx="9144000" cy="6883369"/>
          </a:xfrm>
          <a:prstGeom prst="rect">
            <a:avLst/>
          </a:prstGeom>
          <a:solidFill>
            <a:srgbClr val="08321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107504" y="116632"/>
            <a:ext cx="8928992"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cap="none" spc="0" dirty="0">
                <a:ln w="11430"/>
                <a:solidFill>
                  <a:srgbClr val="FFFF00"/>
                </a:solidFill>
                <a:effectLst>
                  <a:outerShdw blurRad="50800" dist="39000" dir="5460000" algn="tl">
                    <a:srgbClr val="000000">
                      <a:alpha val="38000"/>
                    </a:srgbClr>
                  </a:outerShdw>
                </a:effectLst>
                <a:latin typeface="Fedra Sans Bar-ilan" pitchFamily="50" charset="-79"/>
                <a:ea typeface="Tahoma" pitchFamily="34" charset="0"/>
                <a:cs typeface="Fedra Sans Bar-ilan" pitchFamily="50" charset="-79"/>
              </a:rPr>
              <a:t>פירוט מקלטים ומחסות במבנים</a:t>
            </a:r>
          </a:p>
        </p:txBody>
      </p:sp>
      <p:sp>
        <p:nvSpPr>
          <p:cNvPr id="6" name="מלבן מעוגל 5">
            <a:hlinkClick r:id="rId2" action="ppaction://hlinksldjump"/>
          </p:cNvPr>
          <p:cNvSpPr/>
          <p:nvPr/>
        </p:nvSpPr>
        <p:spPr>
          <a:xfrm>
            <a:off x="7596336"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a:t>
            </a:r>
          </a:p>
        </p:txBody>
      </p:sp>
      <p:sp>
        <p:nvSpPr>
          <p:cNvPr id="7" name="מלבן מעוגל 6">
            <a:hlinkClick r:id="rId3" action="ppaction://hlinksldjump"/>
          </p:cNvPr>
          <p:cNvSpPr/>
          <p:nvPr/>
        </p:nvSpPr>
        <p:spPr>
          <a:xfrm>
            <a:off x="6444208"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101</a:t>
            </a:r>
          </a:p>
        </p:txBody>
      </p:sp>
      <p:sp>
        <p:nvSpPr>
          <p:cNvPr id="8" name="מלבן מעוגל 7">
            <a:hlinkClick r:id="rId4" action="ppaction://hlinksldjump"/>
          </p:cNvPr>
          <p:cNvSpPr/>
          <p:nvPr/>
        </p:nvSpPr>
        <p:spPr>
          <a:xfrm>
            <a:off x="5292080"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102</a:t>
            </a:r>
          </a:p>
        </p:txBody>
      </p:sp>
      <p:sp>
        <p:nvSpPr>
          <p:cNvPr id="9" name="מלבן מעוגל 8">
            <a:hlinkClick r:id="rId5" action="ppaction://hlinksldjump"/>
          </p:cNvPr>
          <p:cNvSpPr/>
          <p:nvPr/>
        </p:nvSpPr>
        <p:spPr>
          <a:xfrm>
            <a:off x="4139952"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103</a:t>
            </a:r>
          </a:p>
        </p:txBody>
      </p:sp>
      <p:sp>
        <p:nvSpPr>
          <p:cNvPr id="10" name="מלבן מעוגל 9">
            <a:hlinkClick r:id="rId6" action="ppaction://hlinksldjump"/>
          </p:cNvPr>
          <p:cNvSpPr/>
          <p:nvPr/>
        </p:nvSpPr>
        <p:spPr>
          <a:xfrm>
            <a:off x="2987824"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104</a:t>
            </a:r>
          </a:p>
        </p:txBody>
      </p:sp>
      <p:sp>
        <p:nvSpPr>
          <p:cNvPr id="11" name="מלבן מעוגל 10">
            <a:hlinkClick r:id="rId7" action="ppaction://hlinksldjump"/>
          </p:cNvPr>
          <p:cNvSpPr/>
          <p:nvPr/>
        </p:nvSpPr>
        <p:spPr>
          <a:xfrm>
            <a:off x="1835696"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105</a:t>
            </a:r>
          </a:p>
        </p:txBody>
      </p:sp>
      <p:sp>
        <p:nvSpPr>
          <p:cNvPr id="12" name="מלבן מעוגל 11">
            <a:hlinkClick r:id="rId8" action="ppaction://hlinksldjump"/>
          </p:cNvPr>
          <p:cNvSpPr/>
          <p:nvPr/>
        </p:nvSpPr>
        <p:spPr>
          <a:xfrm>
            <a:off x="683568" y="90872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106</a:t>
            </a:r>
          </a:p>
        </p:txBody>
      </p:sp>
      <p:sp>
        <p:nvSpPr>
          <p:cNvPr id="13" name="מלבן מעוגל 12">
            <a:hlinkClick r:id="rId9" action="ppaction://hlinksldjump"/>
          </p:cNvPr>
          <p:cNvSpPr/>
          <p:nvPr/>
        </p:nvSpPr>
        <p:spPr>
          <a:xfrm>
            <a:off x="7596336"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107</a:t>
            </a:r>
          </a:p>
        </p:txBody>
      </p:sp>
      <p:sp>
        <p:nvSpPr>
          <p:cNvPr id="14" name="מלבן מעוגל 13">
            <a:hlinkClick r:id="rId10" action="ppaction://hlinksldjump"/>
          </p:cNvPr>
          <p:cNvSpPr/>
          <p:nvPr/>
        </p:nvSpPr>
        <p:spPr>
          <a:xfrm>
            <a:off x="6444208"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108</a:t>
            </a:r>
          </a:p>
        </p:txBody>
      </p:sp>
      <p:sp>
        <p:nvSpPr>
          <p:cNvPr id="15" name="מלבן מעוגל 14">
            <a:hlinkClick r:id="rId11" action="ppaction://hlinksldjump"/>
          </p:cNvPr>
          <p:cNvSpPr/>
          <p:nvPr/>
        </p:nvSpPr>
        <p:spPr>
          <a:xfrm>
            <a:off x="5292080"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109</a:t>
            </a:r>
          </a:p>
        </p:txBody>
      </p:sp>
      <p:sp>
        <p:nvSpPr>
          <p:cNvPr id="16" name="מלבן מעוגל 15">
            <a:hlinkClick r:id="rId12" action="ppaction://hlinksldjump"/>
          </p:cNvPr>
          <p:cNvSpPr/>
          <p:nvPr/>
        </p:nvSpPr>
        <p:spPr>
          <a:xfrm>
            <a:off x="4139952"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201</a:t>
            </a:r>
          </a:p>
        </p:txBody>
      </p:sp>
      <p:sp>
        <p:nvSpPr>
          <p:cNvPr id="17" name="מלבן מעוגל 16">
            <a:hlinkClick r:id="rId13" action="ppaction://hlinksldjump"/>
          </p:cNvPr>
          <p:cNvSpPr/>
          <p:nvPr/>
        </p:nvSpPr>
        <p:spPr>
          <a:xfrm>
            <a:off x="2987824"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202</a:t>
            </a:r>
          </a:p>
        </p:txBody>
      </p:sp>
      <p:sp>
        <p:nvSpPr>
          <p:cNvPr id="18" name="מלבן מעוגל 17">
            <a:hlinkClick r:id="rId13" action="ppaction://hlinksldjump"/>
          </p:cNvPr>
          <p:cNvSpPr/>
          <p:nvPr/>
        </p:nvSpPr>
        <p:spPr>
          <a:xfrm>
            <a:off x="1835696"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203</a:t>
            </a:r>
          </a:p>
        </p:txBody>
      </p:sp>
      <p:sp>
        <p:nvSpPr>
          <p:cNvPr id="19" name="מלבן מעוגל 18">
            <a:hlinkClick r:id="rId14" action="ppaction://hlinksldjump"/>
          </p:cNvPr>
          <p:cNvSpPr/>
          <p:nvPr/>
        </p:nvSpPr>
        <p:spPr>
          <a:xfrm>
            <a:off x="683568" y="148478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204</a:t>
            </a:r>
          </a:p>
        </p:txBody>
      </p:sp>
      <p:sp>
        <p:nvSpPr>
          <p:cNvPr id="20" name="מלבן מעוגל 19">
            <a:hlinkClick r:id="rId15" action="ppaction://hlinksldjump"/>
          </p:cNvPr>
          <p:cNvSpPr/>
          <p:nvPr/>
        </p:nvSpPr>
        <p:spPr>
          <a:xfrm>
            <a:off x="7574788"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205</a:t>
            </a:r>
          </a:p>
        </p:txBody>
      </p:sp>
      <p:sp>
        <p:nvSpPr>
          <p:cNvPr id="21" name="מלבן מעוגל 20">
            <a:hlinkClick r:id="rId16" action="ppaction://hlinksldjump"/>
          </p:cNvPr>
          <p:cNvSpPr/>
          <p:nvPr/>
        </p:nvSpPr>
        <p:spPr>
          <a:xfrm>
            <a:off x="6422660"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206</a:t>
            </a:r>
          </a:p>
        </p:txBody>
      </p:sp>
      <p:sp>
        <p:nvSpPr>
          <p:cNvPr id="22" name="מלבן מעוגל 21">
            <a:hlinkClick r:id="rId17" action="ppaction://hlinksldjump"/>
          </p:cNvPr>
          <p:cNvSpPr/>
          <p:nvPr/>
        </p:nvSpPr>
        <p:spPr>
          <a:xfrm>
            <a:off x="5270532"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207</a:t>
            </a:r>
          </a:p>
        </p:txBody>
      </p:sp>
      <p:sp>
        <p:nvSpPr>
          <p:cNvPr id="23" name="מלבן מעוגל 22">
            <a:hlinkClick r:id="rId18" action="ppaction://hlinksldjump"/>
          </p:cNvPr>
          <p:cNvSpPr/>
          <p:nvPr/>
        </p:nvSpPr>
        <p:spPr>
          <a:xfrm>
            <a:off x="4118404"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208</a:t>
            </a:r>
          </a:p>
        </p:txBody>
      </p:sp>
      <p:sp>
        <p:nvSpPr>
          <p:cNvPr id="24" name="מלבן מעוגל 23">
            <a:hlinkClick r:id="rId19" action="ppaction://hlinksldjump"/>
          </p:cNvPr>
          <p:cNvSpPr/>
          <p:nvPr/>
        </p:nvSpPr>
        <p:spPr>
          <a:xfrm>
            <a:off x="2966276"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209</a:t>
            </a:r>
          </a:p>
        </p:txBody>
      </p:sp>
      <p:sp>
        <p:nvSpPr>
          <p:cNvPr id="25" name="מלבן מעוגל 24">
            <a:hlinkClick r:id="rId20" action="ppaction://hlinksldjump"/>
          </p:cNvPr>
          <p:cNvSpPr/>
          <p:nvPr/>
        </p:nvSpPr>
        <p:spPr>
          <a:xfrm>
            <a:off x="1814148"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211</a:t>
            </a:r>
          </a:p>
        </p:txBody>
      </p:sp>
      <p:sp>
        <p:nvSpPr>
          <p:cNvPr id="26" name="מלבן מעוגל 25">
            <a:hlinkClick r:id="rId21" action="ppaction://hlinksldjump"/>
          </p:cNvPr>
          <p:cNvSpPr/>
          <p:nvPr/>
        </p:nvSpPr>
        <p:spPr>
          <a:xfrm>
            <a:off x="662020" y="20608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212</a:t>
            </a:r>
          </a:p>
        </p:txBody>
      </p:sp>
      <p:sp>
        <p:nvSpPr>
          <p:cNvPr id="27" name="מלבן מעוגל 26">
            <a:hlinkClick r:id="rId22" action="ppaction://hlinksldjump"/>
          </p:cNvPr>
          <p:cNvSpPr/>
          <p:nvPr/>
        </p:nvSpPr>
        <p:spPr>
          <a:xfrm>
            <a:off x="7574788"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213</a:t>
            </a:r>
          </a:p>
        </p:txBody>
      </p:sp>
      <p:sp>
        <p:nvSpPr>
          <p:cNvPr id="28" name="מלבן מעוגל 27">
            <a:hlinkClick r:id="rId23" action="ppaction://hlinksldjump"/>
          </p:cNvPr>
          <p:cNvSpPr/>
          <p:nvPr/>
        </p:nvSpPr>
        <p:spPr>
          <a:xfrm>
            <a:off x="6422660"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214</a:t>
            </a:r>
          </a:p>
        </p:txBody>
      </p:sp>
      <p:sp>
        <p:nvSpPr>
          <p:cNvPr id="29" name="מלבן מעוגל 28">
            <a:hlinkClick r:id="rId24" action="ppaction://hlinksldjump"/>
          </p:cNvPr>
          <p:cNvSpPr/>
          <p:nvPr/>
        </p:nvSpPr>
        <p:spPr>
          <a:xfrm>
            <a:off x="5270532"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215</a:t>
            </a:r>
          </a:p>
        </p:txBody>
      </p:sp>
      <p:sp>
        <p:nvSpPr>
          <p:cNvPr id="30" name="מלבן מעוגל 29">
            <a:hlinkClick r:id="rId25" action="ppaction://hlinksldjump"/>
          </p:cNvPr>
          <p:cNvSpPr/>
          <p:nvPr/>
        </p:nvSpPr>
        <p:spPr>
          <a:xfrm>
            <a:off x="4118404"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216</a:t>
            </a:r>
          </a:p>
        </p:txBody>
      </p:sp>
      <p:sp>
        <p:nvSpPr>
          <p:cNvPr id="31" name="מלבן מעוגל 30">
            <a:hlinkClick r:id="rId26" action="ppaction://hlinksldjump"/>
          </p:cNvPr>
          <p:cNvSpPr/>
          <p:nvPr/>
        </p:nvSpPr>
        <p:spPr>
          <a:xfrm>
            <a:off x="2966276"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217</a:t>
            </a:r>
          </a:p>
        </p:txBody>
      </p:sp>
      <p:sp>
        <p:nvSpPr>
          <p:cNvPr id="32" name="מלבן מעוגל 31">
            <a:hlinkClick r:id="rId27" action="ppaction://hlinksldjump"/>
          </p:cNvPr>
          <p:cNvSpPr/>
          <p:nvPr/>
        </p:nvSpPr>
        <p:spPr>
          <a:xfrm>
            <a:off x="1814148"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301</a:t>
            </a:r>
          </a:p>
        </p:txBody>
      </p:sp>
      <p:sp>
        <p:nvSpPr>
          <p:cNvPr id="33" name="מלבן מעוגל 32">
            <a:hlinkClick r:id="rId28" action="ppaction://hlinksldjump"/>
          </p:cNvPr>
          <p:cNvSpPr/>
          <p:nvPr/>
        </p:nvSpPr>
        <p:spPr>
          <a:xfrm>
            <a:off x="662020" y="2636912"/>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302</a:t>
            </a:r>
          </a:p>
        </p:txBody>
      </p:sp>
      <p:sp>
        <p:nvSpPr>
          <p:cNvPr id="41" name="מלבן מעוגל 40">
            <a:hlinkClick r:id="rId29" action="ppaction://hlinksldjump"/>
          </p:cNvPr>
          <p:cNvSpPr/>
          <p:nvPr/>
        </p:nvSpPr>
        <p:spPr>
          <a:xfrm>
            <a:off x="7574788"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303</a:t>
            </a:r>
          </a:p>
        </p:txBody>
      </p:sp>
      <p:sp>
        <p:nvSpPr>
          <p:cNvPr id="42" name="מלבן מעוגל 41">
            <a:hlinkClick r:id="rId30" action="ppaction://hlinksldjump"/>
          </p:cNvPr>
          <p:cNvSpPr/>
          <p:nvPr/>
        </p:nvSpPr>
        <p:spPr>
          <a:xfrm>
            <a:off x="6422660"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304</a:t>
            </a:r>
          </a:p>
        </p:txBody>
      </p:sp>
      <p:sp>
        <p:nvSpPr>
          <p:cNvPr id="43" name="מלבן מעוגל 42">
            <a:hlinkClick r:id="rId31" action="ppaction://hlinksldjump"/>
          </p:cNvPr>
          <p:cNvSpPr/>
          <p:nvPr/>
        </p:nvSpPr>
        <p:spPr>
          <a:xfrm>
            <a:off x="5270532"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305</a:t>
            </a:r>
          </a:p>
        </p:txBody>
      </p:sp>
      <p:sp>
        <p:nvSpPr>
          <p:cNvPr id="44" name="מלבן מעוגל 43">
            <a:hlinkClick r:id="rId32" action="ppaction://hlinksldjump"/>
          </p:cNvPr>
          <p:cNvSpPr/>
          <p:nvPr/>
        </p:nvSpPr>
        <p:spPr>
          <a:xfrm>
            <a:off x="4118404"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306</a:t>
            </a:r>
          </a:p>
        </p:txBody>
      </p:sp>
      <p:sp>
        <p:nvSpPr>
          <p:cNvPr id="45" name="מלבן מעוגל 44">
            <a:hlinkClick r:id="rId33" action="ppaction://hlinksldjump"/>
          </p:cNvPr>
          <p:cNvSpPr/>
          <p:nvPr/>
        </p:nvSpPr>
        <p:spPr>
          <a:xfrm>
            <a:off x="2966276"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307</a:t>
            </a:r>
          </a:p>
        </p:txBody>
      </p:sp>
      <p:sp>
        <p:nvSpPr>
          <p:cNvPr id="46" name="מלבן מעוגל 45">
            <a:hlinkClick r:id="rId34" action="ppaction://hlinksldjump"/>
          </p:cNvPr>
          <p:cNvSpPr/>
          <p:nvPr/>
        </p:nvSpPr>
        <p:spPr>
          <a:xfrm>
            <a:off x="1814148"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401</a:t>
            </a:r>
          </a:p>
        </p:txBody>
      </p:sp>
      <p:sp>
        <p:nvSpPr>
          <p:cNvPr id="47" name="מלבן מעוגל 46">
            <a:hlinkClick r:id="rId35" action="ppaction://hlinksldjump"/>
          </p:cNvPr>
          <p:cNvSpPr/>
          <p:nvPr/>
        </p:nvSpPr>
        <p:spPr>
          <a:xfrm>
            <a:off x="662020" y="320017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402</a:t>
            </a:r>
          </a:p>
        </p:txBody>
      </p:sp>
      <p:sp>
        <p:nvSpPr>
          <p:cNvPr id="48" name="מלבן מעוגל 47">
            <a:hlinkClick r:id="rId36" action="ppaction://hlinksldjump"/>
          </p:cNvPr>
          <p:cNvSpPr/>
          <p:nvPr/>
        </p:nvSpPr>
        <p:spPr>
          <a:xfrm>
            <a:off x="7561400"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403</a:t>
            </a:r>
          </a:p>
        </p:txBody>
      </p:sp>
      <p:sp>
        <p:nvSpPr>
          <p:cNvPr id="49" name="מלבן מעוגל 48">
            <a:hlinkClick r:id="rId37" action="ppaction://hlinksldjump"/>
          </p:cNvPr>
          <p:cNvSpPr/>
          <p:nvPr/>
        </p:nvSpPr>
        <p:spPr>
          <a:xfrm>
            <a:off x="6409272"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404</a:t>
            </a:r>
          </a:p>
        </p:txBody>
      </p:sp>
      <p:sp>
        <p:nvSpPr>
          <p:cNvPr id="50" name="מלבן מעוגל 49">
            <a:hlinkClick r:id="rId38" action="ppaction://hlinksldjump"/>
          </p:cNvPr>
          <p:cNvSpPr/>
          <p:nvPr/>
        </p:nvSpPr>
        <p:spPr>
          <a:xfrm>
            <a:off x="5257144"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405</a:t>
            </a:r>
          </a:p>
        </p:txBody>
      </p:sp>
      <p:sp>
        <p:nvSpPr>
          <p:cNvPr id="51" name="מלבן מעוגל 50">
            <a:hlinkClick r:id="rId39" action="ppaction://hlinksldjump"/>
          </p:cNvPr>
          <p:cNvSpPr/>
          <p:nvPr/>
        </p:nvSpPr>
        <p:spPr>
          <a:xfrm>
            <a:off x="4105016"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406</a:t>
            </a:r>
          </a:p>
        </p:txBody>
      </p:sp>
      <p:sp>
        <p:nvSpPr>
          <p:cNvPr id="52" name="מלבן מעוגל 51">
            <a:hlinkClick r:id="rId40" action="ppaction://hlinksldjump"/>
          </p:cNvPr>
          <p:cNvSpPr/>
          <p:nvPr/>
        </p:nvSpPr>
        <p:spPr>
          <a:xfrm>
            <a:off x="2952888"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407</a:t>
            </a:r>
          </a:p>
        </p:txBody>
      </p:sp>
      <p:sp>
        <p:nvSpPr>
          <p:cNvPr id="53" name="מלבן מעוגל 52">
            <a:hlinkClick r:id="rId41" action="ppaction://hlinksldjump"/>
          </p:cNvPr>
          <p:cNvSpPr/>
          <p:nvPr/>
        </p:nvSpPr>
        <p:spPr>
          <a:xfrm>
            <a:off x="1800760"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408</a:t>
            </a:r>
          </a:p>
        </p:txBody>
      </p:sp>
      <p:sp>
        <p:nvSpPr>
          <p:cNvPr id="54" name="מלבן מעוגל 53">
            <a:hlinkClick r:id="rId42" action="ppaction://hlinksldjump"/>
          </p:cNvPr>
          <p:cNvSpPr/>
          <p:nvPr/>
        </p:nvSpPr>
        <p:spPr>
          <a:xfrm>
            <a:off x="648632" y="378904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409</a:t>
            </a:r>
          </a:p>
        </p:txBody>
      </p:sp>
      <p:sp>
        <p:nvSpPr>
          <p:cNvPr id="55" name="מלבן מעוגל 54">
            <a:hlinkClick r:id="rId43" action="ppaction://hlinksldjump"/>
          </p:cNvPr>
          <p:cNvSpPr/>
          <p:nvPr/>
        </p:nvSpPr>
        <p:spPr>
          <a:xfrm>
            <a:off x="7561400"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410</a:t>
            </a:r>
          </a:p>
        </p:txBody>
      </p:sp>
      <p:sp>
        <p:nvSpPr>
          <p:cNvPr id="56" name="מלבן מעוגל 55">
            <a:hlinkClick r:id="rId44" action="ppaction://hlinksldjump"/>
          </p:cNvPr>
          <p:cNvSpPr/>
          <p:nvPr/>
        </p:nvSpPr>
        <p:spPr>
          <a:xfrm>
            <a:off x="6409272"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411</a:t>
            </a:r>
          </a:p>
        </p:txBody>
      </p:sp>
      <p:sp>
        <p:nvSpPr>
          <p:cNvPr id="57" name="מלבן מעוגל 56">
            <a:hlinkClick r:id="rId45" action="ppaction://hlinksldjump"/>
          </p:cNvPr>
          <p:cNvSpPr/>
          <p:nvPr/>
        </p:nvSpPr>
        <p:spPr>
          <a:xfrm>
            <a:off x="5257144"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501</a:t>
            </a:r>
          </a:p>
        </p:txBody>
      </p:sp>
      <p:sp>
        <p:nvSpPr>
          <p:cNvPr id="59" name="מלבן מעוגל 58">
            <a:hlinkClick r:id="rId46" action="ppaction://hlinksldjump"/>
          </p:cNvPr>
          <p:cNvSpPr/>
          <p:nvPr/>
        </p:nvSpPr>
        <p:spPr>
          <a:xfrm>
            <a:off x="4105016"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502</a:t>
            </a:r>
          </a:p>
        </p:txBody>
      </p:sp>
      <p:sp>
        <p:nvSpPr>
          <p:cNvPr id="60" name="מלבן מעוגל 59">
            <a:hlinkClick r:id="rId47" action="ppaction://hlinksldjump"/>
          </p:cNvPr>
          <p:cNvSpPr/>
          <p:nvPr/>
        </p:nvSpPr>
        <p:spPr>
          <a:xfrm>
            <a:off x="1800760"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504</a:t>
            </a:r>
          </a:p>
        </p:txBody>
      </p:sp>
      <p:sp>
        <p:nvSpPr>
          <p:cNvPr id="61" name="מלבן מעוגל 60">
            <a:hlinkClick r:id="rId48" action="ppaction://hlinksldjump"/>
          </p:cNvPr>
          <p:cNvSpPr/>
          <p:nvPr/>
        </p:nvSpPr>
        <p:spPr>
          <a:xfrm>
            <a:off x="648632"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505</a:t>
            </a:r>
          </a:p>
        </p:txBody>
      </p:sp>
      <p:sp>
        <p:nvSpPr>
          <p:cNvPr id="62" name="מלבן מעוגל 61">
            <a:hlinkClick r:id="rId49" action="ppaction://hlinksldjump"/>
          </p:cNvPr>
          <p:cNvSpPr/>
          <p:nvPr/>
        </p:nvSpPr>
        <p:spPr>
          <a:xfrm>
            <a:off x="7561400" y="494756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506</a:t>
            </a:r>
          </a:p>
        </p:txBody>
      </p:sp>
      <p:sp>
        <p:nvSpPr>
          <p:cNvPr id="63" name="מלבן מעוגל 62">
            <a:hlinkClick r:id="rId50" action="ppaction://hlinksldjump"/>
          </p:cNvPr>
          <p:cNvSpPr/>
          <p:nvPr/>
        </p:nvSpPr>
        <p:spPr>
          <a:xfrm>
            <a:off x="6409272" y="494116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507</a:t>
            </a:r>
          </a:p>
        </p:txBody>
      </p:sp>
      <p:sp>
        <p:nvSpPr>
          <p:cNvPr id="64" name="מלבן מעוגל 63">
            <a:hlinkClick r:id="rId51" action="ppaction://hlinksldjump"/>
          </p:cNvPr>
          <p:cNvSpPr/>
          <p:nvPr/>
        </p:nvSpPr>
        <p:spPr>
          <a:xfrm>
            <a:off x="4118404" y="494756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604</a:t>
            </a:r>
          </a:p>
        </p:txBody>
      </p:sp>
      <p:sp>
        <p:nvSpPr>
          <p:cNvPr id="65" name="מלבן מעוגל 64">
            <a:hlinkClick r:id="rId52" action="ppaction://hlinksldjump"/>
          </p:cNvPr>
          <p:cNvSpPr/>
          <p:nvPr/>
        </p:nvSpPr>
        <p:spPr>
          <a:xfrm>
            <a:off x="2966276" y="494756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605</a:t>
            </a:r>
          </a:p>
        </p:txBody>
      </p:sp>
      <p:sp>
        <p:nvSpPr>
          <p:cNvPr id="66" name="מלבן מעוגל 65">
            <a:hlinkClick r:id="rId53" action="ppaction://hlinksldjump"/>
          </p:cNvPr>
          <p:cNvSpPr/>
          <p:nvPr/>
        </p:nvSpPr>
        <p:spPr>
          <a:xfrm>
            <a:off x="1814148" y="494756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802</a:t>
            </a:r>
          </a:p>
        </p:txBody>
      </p:sp>
      <p:sp>
        <p:nvSpPr>
          <p:cNvPr id="67" name="מלבן מעוגל 66">
            <a:hlinkClick r:id="rId54" action="ppaction://hlinksldjump"/>
          </p:cNvPr>
          <p:cNvSpPr/>
          <p:nvPr/>
        </p:nvSpPr>
        <p:spPr>
          <a:xfrm>
            <a:off x="662020" y="494756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901</a:t>
            </a:r>
          </a:p>
        </p:txBody>
      </p:sp>
      <p:sp>
        <p:nvSpPr>
          <p:cNvPr id="68" name="מלבן מעוגל 67">
            <a:hlinkClick r:id="rId55" action="ppaction://hlinksldjump"/>
          </p:cNvPr>
          <p:cNvSpPr/>
          <p:nvPr/>
        </p:nvSpPr>
        <p:spPr>
          <a:xfrm>
            <a:off x="7561400" y="551717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902</a:t>
            </a:r>
          </a:p>
        </p:txBody>
      </p:sp>
      <p:sp>
        <p:nvSpPr>
          <p:cNvPr id="69" name="מלבן מעוגל 68">
            <a:hlinkClick r:id="rId56" action="ppaction://hlinksldjump"/>
          </p:cNvPr>
          <p:cNvSpPr/>
          <p:nvPr/>
        </p:nvSpPr>
        <p:spPr>
          <a:xfrm>
            <a:off x="6409272" y="5521148"/>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905</a:t>
            </a:r>
          </a:p>
        </p:txBody>
      </p:sp>
      <p:sp>
        <p:nvSpPr>
          <p:cNvPr id="70" name="מלבן מעוגל 69">
            <a:hlinkClick r:id="rId57" action="ppaction://hlinksldjump"/>
          </p:cNvPr>
          <p:cNvSpPr/>
          <p:nvPr/>
        </p:nvSpPr>
        <p:spPr>
          <a:xfrm>
            <a:off x="5257144" y="550835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906</a:t>
            </a:r>
          </a:p>
        </p:txBody>
      </p:sp>
      <p:sp>
        <p:nvSpPr>
          <p:cNvPr id="71" name="מלבן מעוגל 70">
            <a:hlinkClick r:id="rId58" action="ppaction://hlinksldjump"/>
          </p:cNvPr>
          <p:cNvSpPr/>
          <p:nvPr/>
        </p:nvSpPr>
        <p:spPr>
          <a:xfrm>
            <a:off x="4105016" y="550835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1002</a:t>
            </a:r>
          </a:p>
        </p:txBody>
      </p:sp>
      <p:sp>
        <p:nvSpPr>
          <p:cNvPr id="72" name="מלבן מעוגל 71">
            <a:hlinkClick r:id="rId59" action="ppaction://hlinksldjump"/>
          </p:cNvPr>
          <p:cNvSpPr/>
          <p:nvPr/>
        </p:nvSpPr>
        <p:spPr>
          <a:xfrm>
            <a:off x="2952888" y="550835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1004</a:t>
            </a:r>
          </a:p>
        </p:txBody>
      </p:sp>
      <p:sp>
        <p:nvSpPr>
          <p:cNvPr id="73" name="מלבן מעוגל 72">
            <a:hlinkClick r:id="rId60" action="ppaction://hlinksldjump"/>
          </p:cNvPr>
          <p:cNvSpPr/>
          <p:nvPr/>
        </p:nvSpPr>
        <p:spPr>
          <a:xfrm>
            <a:off x="1800760" y="550835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1005</a:t>
            </a:r>
          </a:p>
        </p:txBody>
      </p:sp>
      <p:sp>
        <p:nvSpPr>
          <p:cNvPr id="74" name="מלבן מעוגל 73">
            <a:hlinkClick r:id="rId61" action="ppaction://hlinksldjump"/>
          </p:cNvPr>
          <p:cNvSpPr/>
          <p:nvPr/>
        </p:nvSpPr>
        <p:spPr>
          <a:xfrm>
            <a:off x="648632" y="5508350"/>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2060"/>
                </a:solidFill>
                <a:latin typeface="Fedra Sans Bar-ilan" pitchFamily="50" charset="-79"/>
                <a:cs typeface="Fedra Sans Bar-ilan" pitchFamily="50" charset="-79"/>
              </a:rPr>
              <a:t>1102-5</a:t>
            </a:r>
            <a:endParaRPr lang="he-IL" b="1" dirty="0">
              <a:solidFill>
                <a:srgbClr val="002060"/>
              </a:solidFill>
              <a:latin typeface="Fedra Sans Bar-ilan" pitchFamily="50" charset="-79"/>
              <a:cs typeface="Fedra Sans Bar-ilan" pitchFamily="50" charset="-79"/>
            </a:endParaRPr>
          </a:p>
        </p:txBody>
      </p:sp>
      <p:sp>
        <p:nvSpPr>
          <p:cNvPr id="75" name="מלבן מעוגל 74">
            <a:hlinkClick r:id="rId62" action="ppaction://hlinksldjump"/>
          </p:cNvPr>
          <p:cNvSpPr/>
          <p:nvPr/>
        </p:nvSpPr>
        <p:spPr>
          <a:xfrm>
            <a:off x="1800760" y="6089299"/>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1501</a:t>
            </a:r>
          </a:p>
        </p:txBody>
      </p:sp>
      <p:sp>
        <p:nvSpPr>
          <p:cNvPr id="2" name="לחצן פעולה: התאמה אישית 1">
            <a:hlinkClick r:id="" action="ppaction://hlinkshowjump?jump=endshow" highlightClick="1"/>
          </p:cNvPr>
          <p:cNvSpPr/>
          <p:nvPr/>
        </p:nvSpPr>
        <p:spPr>
          <a:xfrm>
            <a:off x="648632" y="6093296"/>
            <a:ext cx="1008112" cy="432048"/>
          </a:xfrm>
          <a:prstGeom prst="actionButtonBlank">
            <a:avLst/>
          </a:prstGeom>
          <a:solidFill>
            <a:srgbClr val="4A206A"/>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bg1"/>
                </a:solidFill>
                <a:latin typeface="Fedra Sans Bar-ilan" pitchFamily="50" charset="-79"/>
                <a:cs typeface="Fedra Sans Bar-ilan" pitchFamily="50" charset="-79"/>
              </a:rPr>
              <a:t>סיום</a:t>
            </a:r>
          </a:p>
        </p:txBody>
      </p:sp>
      <p:sp>
        <p:nvSpPr>
          <p:cNvPr id="82" name="מלבן מעוגל 81">
            <a:hlinkClick r:id="rId63" action="ppaction://hlinksldjump"/>
          </p:cNvPr>
          <p:cNvSpPr/>
          <p:nvPr/>
        </p:nvSpPr>
        <p:spPr>
          <a:xfrm>
            <a:off x="2966276" y="436510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503</a:t>
            </a:r>
          </a:p>
        </p:txBody>
      </p:sp>
      <p:sp>
        <p:nvSpPr>
          <p:cNvPr id="83" name="מלבן 82"/>
          <p:cNvSpPr/>
          <p:nvPr/>
        </p:nvSpPr>
        <p:spPr>
          <a:xfrm>
            <a:off x="5652120" y="6127175"/>
            <a:ext cx="2952328" cy="2769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1200" b="1" cap="none" spc="0" dirty="0">
                <a:ln w="11430"/>
                <a:solidFill>
                  <a:srgbClr val="FFFF00"/>
                </a:solidFill>
                <a:effectLst>
                  <a:outerShdw blurRad="50800" dist="39000" dir="5460000" algn="tl">
                    <a:srgbClr val="000000">
                      <a:alpha val="38000"/>
                    </a:srgbClr>
                  </a:outerShdw>
                </a:effectLst>
                <a:latin typeface="Tahoma" pitchFamily="34" charset="0"/>
                <a:ea typeface="Tahoma" pitchFamily="34" charset="0"/>
                <a:cs typeface="Tahoma" pitchFamily="34" charset="0"/>
              </a:rPr>
              <a:t>יציאה מהמקלטים רק לאחר 10 דקות </a:t>
            </a:r>
          </a:p>
        </p:txBody>
      </p:sp>
      <p:sp>
        <p:nvSpPr>
          <p:cNvPr id="76" name="מלבן מעוגל 75">
            <a:hlinkClick r:id="rId64" action="ppaction://hlinksldjump"/>
          </p:cNvPr>
          <p:cNvSpPr/>
          <p:nvPr/>
        </p:nvSpPr>
        <p:spPr>
          <a:xfrm>
            <a:off x="5257144" y="4947567"/>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508-9</a:t>
            </a:r>
          </a:p>
        </p:txBody>
      </p:sp>
      <p:sp>
        <p:nvSpPr>
          <p:cNvPr id="77" name="מלבן מעוגל 74">
            <a:hlinkClick r:id="rId65" action="ppaction://hlinksldjump"/>
            <a:extLst>
              <a:ext uri="{FF2B5EF4-FFF2-40B4-BE49-F238E27FC236}">
                <a16:creationId xmlns:a16="http://schemas.microsoft.com/office/drawing/2014/main" id="{A6FC8975-DD67-4F36-8CDF-AD99DC262E8A}"/>
              </a:ext>
            </a:extLst>
          </p:cNvPr>
          <p:cNvSpPr/>
          <p:nvPr/>
        </p:nvSpPr>
        <p:spPr>
          <a:xfrm>
            <a:off x="2956436" y="6084414"/>
            <a:ext cx="1008112"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002060"/>
                </a:solidFill>
                <a:latin typeface="Fedra Sans Bar-ilan" pitchFamily="50" charset="-79"/>
                <a:cs typeface="Fedra Sans Bar-ilan" pitchFamily="50" charset="-79"/>
              </a:rPr>
              <a:t>1401</a:t>
            </a:r>
          </a:p>
        </p:txBody>
      </p:sp>
      <p:sp>
        <p:nvSpPr>
          <p:cNvPr id="78" name="מלבן מעוגל 74">
            <a:hlinkClick r:id="rId66" action="ppaction://hlinksldjump"/>
            <a:extLst>
              <a:ext uri="{FF2B5EF4-FFF2-40B4-BE49-F238E27FC236}">
                <a16:creationId xmlns:a16="http://schemas.microsoft.com/office/drawing/2014/main" id="{F925972D-1687-4213-BB48-685AC8ECAE3A}"/>
              </a:ext>
            </a:extLst>
          </p:cNvPr>
          <p:cNvSpPr/>
          <p:nvPr/>
        </p:nvSpPr>
        <p:spPr>
          <a:xfrm>
            <a:off x="4118404" y="6069133"/>
            <a:ext cx="1245684" cy="432048"/>
          </a:xfrm>
          <a:prstGeom prst="roundRect">
            <a:avLst/>
          </a:prstGeom>
          <a:solidFill>
            <a:srgbClr val="77CDE6"/>
          </a:solidFill>
          <a:scene3d>
            <a:camera prst="orthographicFront"/>
            <a:lightRig rig="threePt" dir="t"/>
          </a:scene3d>
          <a:sp3d prstMaterial="metal">
            <a:bevelT prst="relaxedInse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002060"/>
                </a:solidFill>
                <a:latin typeface="Fedra Sans Bar-ilan" pitchFamily="50" charset="-79"/>
                <a:cs typeface="Fedra Sans Bar-ilan" pitchFamily="50" charset="-79"/>
              </a:rPr>
              <a:t>B</a:t>
            </a:r>
            <a:r>
              <a:rPr lang="he-IL" b="1" dirty="0">
                <a:solidFill>
                  <a:srgbClr val="002060"/>
                </a:solidFill>
                <a:latin typeface="Fedra Sans Bar-ilan" pitchFamily="50" charset="-79"/>
                <a:cs typeface="Fedra Sans Bar-ilan" pitchFamily="50" charset="-79"/>
              </a:rPr>
              <a:t>+</a:t>
            </a:r>
            <a:r>
              <a:rPr lang="en-US" b="1" dirty="0">
                <a:solidFill>
                  <a:srgbClr val="002060"/>
                </a:solidFill>
                <a:latin typeface="Fedra Sans Bar-ilan" pitchFamily="50" charset="-79"/>
                <a:cs typeface="Fedra Sans Bar-ilan" pitchFamily="50" charset="-79"/>
              </a:rPr>
              <a:t>A</a:t>
            </a:r>
            <a:r>
              <a:rPr lang="he-IL" b="1" dirty="0">
                <a:solidFill>
                  <a:srgbClr val="002060"/>
                </a:solidFill>
                <a:latin typeface="Fedra Sans Bar-ilan" pitchFamily="50" charset="-79"/>
                <a:cs typeface="Fedra Sans Bar-ilan" pitchFamily="50" charset="-79"/>
              </a:rPr>
              <a:t>1300</a:t>
            </a:r>
          </a:p>
        </p:txBody>
      </p:sp>
      <p:pic>
        <p:nvPicPr>
          <p:cNvPr id="38" name="תמונה 37" descr="תמונה שמכילה טקסט&#10;&#10;התיאור נוצר באופן אוטומטי">
            <a:extLst>
              <a:ext uri="{FF2B5EF4-FFF2-40B4-BE49-F238E27FC236}">
                <a16:creationId xmlns:a16="http://schemas.microsoft.com/office/drawing/2014/main" id="{1D4A9C40-DBDB-48DF-90D0-7DFEA0F2A02C}"/>
              </a:ext>
            </a:extLst>
          </p:cNvPr>
          <p:cNvPicPr>
            <a:picLocks noChangeAspect="1"/>
          </p:cNvPicPr>
          <p:nvPr/>
        </p:nvPicPr>
        <p:blipFill>
          <a:blip r:embed="rId67" cstate="email">
            <a:extLst>
              <a:ext uri="{28A0092B-C50C-407E-A947-70E740481C1C}">
                <a14:useLocalDpi xmlns:a14="http://schemas.microsoft.com/office/drawing/2010/main" val="0"/>
              </a:ext>
            </a:extLst>
          </a:blip>
          <a:stretch>
            <a:fillRect/>
          </a:stretch>
        </p:blipFill>
        <p:spPr>
          <a:xfrm>
            <a:off x="6641976" y="-6635"/>
            <a:ext cx="2502024" cy="500688"/>
          </a:xfrm>
          <a:prstGeom prst="rect">
            <a:avLst/>
          </a:prstGeom>
        </p:spPr>
      </p:pic>
    </p:spTree>
    <p:extLst>
      <p:ext uri="{BB962C8B-B14F-4D97-AF65-F5344CB8AC3E}">
        <p14:creationId xmlns:p14="http://schemas.microsoft.com/office/powerpoint/2010/main" val="3683512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2050" name="Picture 2" descr="C:\Users\shlomi\Desktop\Image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3687" y="3216630"/>
            <a:ext cx="5668934" cy="3525456"/>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108</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מעונות</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a:t>
            </a:r>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מחסן פר"ח בסמוך למוקד אלקטרה, מתחם אחורי </a:t>
            </a:r>
            <a:r>
              <a:rPr lang="he-IL" b="1" dirty="0" err="1">
                <a:solidFill>
                  <a:schemeClr val="accent3">
                    <a:lumMod val="50000"/>
                  </a:schemeClr>
                </a:solidFill>
              </a:rPr>
              <a:t>ביהכנ"ס</a:t>
            </a:r>
            <a:r>
              <a:rPr lang="he-IL" b="1" dirty="0">
                <a:solidFill>
                  <a:schemeClr val="accent3">
                    <a:lumMod val="50000"/>
                  </a:schemeClr>
                </a:solidFill>
              </a:rPr>
              <a:t> 304 (כריכייה). ממ"ד פלדמן 301 (לצרכי נגישות).</a:t>
            </a: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הכריכייה בתיאום עם דוד 054-4528683. פתיחת מחסן פר"ח בתיאום עם מוקד אלקטרה.</a:t>
            </a: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75 מ"ר</a:t>
            </a:r>
            <a:r>
              <a:rPr lang="he-IL" b="1" dirty="0">
                <a:solidFill>
                  <a:srgbClr val="7030A0"/>
                </a:solidFill>
                <a:effectLst>
                  <a:outerShdw blurRad="50800" dist="50800" dir="5400000" algn="ctr" rotWithShape="0">
                    <a:srgbClr val="002060"/>
                  </a:outerShdw>
                </a:effectLst>
              </a:rPr>
              <a:t> </a:t>
            </a:r>
          </a:p>
          <a:p>
            <a:endParaRPr lang="he-IL" b="1" dirty="0">
              <a:solidFill>
                <a:srgbClr val="7030A0"/>
              </a:solidFill>
            </a:endParaRPr>
          </a:p>
        </p:txBody>
      </p:sp>
      <p:pic>
        <p:nvPicPr>
          <p:cNvPr id="1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9613" y="53732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4" name="חץ למעלה 23"/>
          <p:cNvSpPr/>
          <p:nvPr/>
        </p:nvSpPr>
        <p:spPr>
          <a:xfrm rot="1991899">
            <a:off x="4960996" y="489512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a:off x="4252373" y="407707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3074" name="Picture 2" descr="C:\Users\shlomi\Desktop\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852" y="3352792"/>
            <a:ext cx="5891188" cy="3421650"/>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109</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לאוטרמן</a:t>
            </a:r>
            <a:endParaRPr lang="he-IL" sz="3200" b="1" dirty="0">
              <a:solidFill>
                <a:srgbClr val="FFFF00"/>
              </a:solidFill>
            </a:endParaRPr>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מחסה במסדרון הדרומי של הבניין. ניתן גם להגיע למקלט בבניין פיסיקה 202.</a:t>
            </a: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תיאום פתיחת המסדרון </a:t>
            </a:r>
            <a:r>
              <a:rPr lang="he-IL" b="1" dirty="0" err="1">
                <a:solidFill>
                  <a:schemeClr val="tx1"/>
                </a:solidFill>
              </a:rPr>
              <a:t>התת"ק</a:t>
            </a:r>
            <a:r>
              <a:rPr lang="he-IL" b="1" dirty="0">
                <a:solidFill>
                  <a:schemeClr val="tx1"/>
                </a:solidFill>
              </a:rPr>
              <a:t> מול פרופ' שרית קראוס טל' 8762</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55 מ"ר</a:t>
            </a:r>
          </a:p>
          <a:p>
            <a:endParaRPr lang="he-IL" b="1" dirty="0">
              <a:solidFill>
                <a:srgbClr val="7030A0"/>
              </a:solidFill>
            </a:endParaRPr>
          </a:p>
        </p:txBody>
      </p:sp>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2896"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חץ למעלה 11"/>
          <p:cNvSpPr/>
          <p:nvPr/>
        </p:nvSpPr>
        <p:spPr>
          <a:xfrm rot="19495891">
            <a:off x="4954880" y="352492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4098" name="Picture 2" descr="C:\Users\shlomi\Desktop\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47" y="3140968"/>
            <a:ext cx="5933306" cy="363560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פריימן</a:t>
            </a:r>
            <a:endParaRPr lang="he-IL" sz="3200" b="1" dirty="0">
              <a:solidFill>
                <a:srgbClr val="FFFF00"/>
              </a:solidFill>
            </a:endParaRPr>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מרתף, 28 מקומות</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מרחב תת-קרקעי בבניין.</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כולל מפוח</a:t>
            </a:r>
            <a:r>
              <a:rPr lang="he-IL" b="1" dirty="0">
                <a:solidFill>
                  <a:srgbClr val="7030A0"/>
                </a:solidFill>
              </a:rPr>
              <a:t>.</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294 מ"ר</a:t>
            </a:r>
          </a:p>
          <a:p>
            <a:endParaRPr lang="he-IL" b="1" dirty="0">
              <a:solidFill>
                <a:srgbClr val="7030A0"/>
              </a:solidFill>
            </a:endParaRPr>
          </a:p>
        </p:txBody>
      </p:sp>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1077" y="4509120"/>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פיסיקה</a:t>
            </a:r>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מרתף, 523 מקומות</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קומתי, בקומות 1 עד 4, בבניין 202</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מקלט בתיאום עם ראש צוות אחזקה דרום ועם המחלקה לארכיאולוגיה 8299 (הפתח המזרחי).</a:t>
            </a: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556 מ"ר</a:t>
            </a:r>
          </a:p>
          <a:p>
            <a:endParaRPr lang="he-IL" b="1" dirty="0">
              <a:solidFill>
                <a:srgbClr val="7030A0"/>
              </a:solidFill>
            </a:endParaRPr>
          </a:p>
        </p:txBody>
      </p:sp>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2" name="Picture 2" descr="C:\Users\shlomi\Desktop\Imag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6"/>
            <a:ext cx="6442826" cy="36450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6579"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גונדה</a:t>
            </a:r>
          </a:p>
        </p:txBody>
      </p:sp>
      <p:sp>
        <p:nvSpPr>
          <p:cNvPr id="19" name="לחצן פעולה: התחלה 18">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מרתף, 50 מקומות</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קומה 1</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המקלט נמצא באגף הדרומי של הבניין, מתחת לאזור המעלית. המקלט מאוכלס על ידי החברה הקבלנית של הניקיון, טלפון 8693. מחסן הציוד לא נגיש (4 מ"ר).</a:t>
            </a:r>
          </a:p>
          <a:p>
            <a:endParaRPr lang="he-IL" b="1" dirty="0">
              <a:solidFill>
                <a:srgbClr val="7030A0"/>
              </a:solidFill>
            </a:endParaRPr>
          </a:p>
        </p:txBody>
      </p:sp>
      <p:sp>
        <p:nvSpPr>
          <p:cNvPr id="24" name="מלבן 2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74 מ"ר</a:t>
            </a:r>
          </a:p>
          <a:p>
            <a:endParaRPr lang="he-IL" b="1" dirty="0">
              <a:solidFill>
                <a:srgbClr val="7030A0"/>
              </a:solidFill>
            </a:endParaRPr>
          </a:p>
        </p:txBody>
      </p:sp>
      <p:pic>
        <p:nvPicPr>
          <p:cNvPr id="6146" name="Picture 2" descr="C:\Users\shlomi\Desktop\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6" y="3212976"/>
            <a:ext cx="5616625" cy="35613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90885" y="526251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לוננפלד</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בניין פיסיקה 202, בבניין ננו טכנולוגיה 206 </a:t>
            </a:r>
          </a:p>
          <a:p>
            <a:r>
              <a:rPr lang="he-IL" b="1" dirty="0">
                <a:solidFill>
                  <a:schemeClr val="accent3">
                    <a:lumMod val="50000"/>
                  </a:schemeClr>
                </a:solidFill>
              </a:rPr>
              <a:t>ממ"דים קומתיים או חניון תת קרקעי</a:t>
            </a:r>
            <a:endParaRPr lang="en-US" b="1" dirty="0">
              <a:solidFill>
                <a:schemeClr val="accent3">
                  <a:lumMod val="50000"/>
                </a:schemeClr>
              </a:solidFill>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r>
              <a:rPr lang="he-IL" b="1" dirty="0">
                <a:solidFill>
                  <a:srgbClr val="7030A0"/>
                </a:solidFill>
              </a:rPr>
              <a:t> </a:t>
            </a: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p>
          <a:p>
            <a:endParaRPr lang="he-IL" b="1" dirty="0">
              <a:solidFill>
                <a:srgbClr val="7030A0"/>
              </a:solidFill>
            </a:endParaRPr>
          </a:p>
        </p:txBody>
      </p:sp>
      <p:pic>
        <p:nvPicPr>
          <p:cNvPr id="1026" name="Picture 2" descr="C:\Users\shlomi\Desktop\Imag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59062"/>
            <a:ext cx="6264696" cy="35115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465313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196112">
            <a:off x="6840028" y="401058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6463829">
            <a:off x="5453685" y="561518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ננוטכנולוגיה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312 מקומות</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חניון תת קרקעי בבניין.</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המרחבים המוגנים הקומתיים נמצאים בחדר 32</a:t>
            </a:r>
            <a:r>
              <a:rPr lang="en-US" b="1" dirty="0">
                <a:solidFill>
                  <a:schemeClr val="tx1"/>
                </a:solidFill>
              </a:rPr>
              <a:t>B</a:t>
            </a:r>
            <a:r>
              <a:rPr lang="he-IL" b="1" dirty="0">
                <a:solidFill>
                  <a:schemeClr val="tx1"/>
                </a:solidFill>
              </a:rPr>
              <a:t> בכל קומה. תיאום פתיחת </a:t>
            </a:r>
            <a:r>
              <a:rPr lang="he-IL" b="1" dirty="0" err="1">
                <a:solidFill>
                  <a:schemeClr val="tx1"/>
                </a:solidFill>
              </a:rPr>
              <a:t>הממ"קים</a:t>
            </a:r>
            <a:r>
              <a:rPr lang="he-IL" b="1" dirty="0">
                <a:solidFill>
                  <a:schemeClr val="tx1"/>
                </a:solidFill>
              </a:rPr>
              <a:t>, המשמשים בחלקם כדו-תכליתיים, מול הנהלת הבניין בטלפון 7067. </a:t>
            </a: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5123 מ"ר</a:t>
            </a:r>
          </a:p>
          <a:p>
            <a:endParaRPr lang="he-IL" b="1" dirty="0">
              <a:solidFill>
                <a:srgbClr val="7030A0"/>
              </a:solidFill>
            </a:endParaRPr>
          </a:p>
        </p:txBody>
      </p:sp>
      <p:pic>
        <p:nvPicPr>
          <p:cNvPr id="1026" name="Picture 2" descr="C:\Users\shlomi\Desktop\Image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12976"/>
            <a:ext cx="5530627" cy="35919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6030" y="5280452"/>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5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207</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כימיה ישן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פנימי תחתון במרתף הבניין (ליד השירותים) בריחוק מהמדרגות. לחילופין, מקלטים בפיסיקה 202 או חניון תת"ק ננו טכנולוגיה 206.</a:t>
            </a:r>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11 מ"ר</a:t>
            </a:r>
          </a:p>
          <a:p>
            <a:endParaRPr lang="he-IL" b="1" dirty="0">
              <a:solidFill>
                <a:srgbClr val="7030A0"/>
              </a:solidFill>
            </a:endParaRPr>
          </a:p>
        </p:txBody>
      </p:sp>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62" y="3180619"/>
            <a:ext cx="6084689" cy="36296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40720" y="400506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4591169">
            <a:off x="3413992" y="409167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10627148">
            <a:off x="4553990" y="507034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1005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208</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חקר הסרטן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כניסה, 51 מקומות</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מדרגות למרתף ומתחם חדר המכונות בבניין.</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בכניסה למקלט ישנה רמפה המאפשרת כניסת עגלות נכים. את הרמפה יש להוציא מחוץ למקלט בכדי לסגור את דלת המקלט. בשל הסמיכות לשער גהה 30, ייתכן שתהיה משם נהירה למקלט זה.</a:t>
            </a:r>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58 מ"ר</a:t>
            </a:r>
          </a:p>
          <a:p>
            <a:endParaRPr lang="he-IL" b="1" dirty="0">
              <a:solidFill>
                <a:srgbClr val="7030A0"/>
              </a:solidFill>
            </a:endParaRPr>
          </a:p>
        </p:txBody>
      </p:sp>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13" y="3176596"/>
            <a:ext cx="6326039" cy="356183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6554" y="414908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95736" y="5092734"/>
            <a:ext cx="1152128" cy="369332"/>
          </a:xfrm>
          <a:prstGeom prst="rect">
            <a:avLst/>
          </a:prstGeom>
          <a:noFill/>
        </p:spPr>
        <p:txBody>
          <a:bodyPr wrap="square" rtlCol="1">
            <a:spAutoFit/>
          </a:bodyPr>
          <a:lstStyle/>
          <a:p>
            <a:r>
              <a:rPr lang="en-US" b="1" dirty="0">
                <a:solidFill>
                  <a:srgbClr val="66FF66"/>
                </a:solidFill>
                <a:effectLst>
                  <a:outerShdw blurRad="38100" dist="38100" dir="2700000" algn="tl">
                    <a:srgbClr val="000000">
                      <a:alpha val="43137"/>
                    </a:srgbClr>
                  </a:outerShdw>
                </a:effectLst>
              </a:rPr>
              <a:t>30 Gate</a:t>
            </a:r>
            <a:endParaRPr lang="he-IL" b="1" dirty="0">
              <a:solidFill>
                <a:srgbClr val="66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209</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רזניק</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63 מקומות</a:t>
            </a:r>
          </a:p>
        </p:txBody>
      </p:sp>
      <p:sp>
        <p:nvSpPr>
          <p:cNvPr id="7" name="מלבן 6"/>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מעבדה במרתף הבניין.</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9" name="מלבן 8"/>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בבניין ישנם </a:t>
            </a:r>
            <a:r>
              <a:rPr lang="he-IL" b="1" dirty="0" err="1">
                <a:solidFill>
                  <a:schemeClr val="tx1"/>
                </a:solidFill>
              </a:rPr>
              <a:t>ממ"קים</a:t>
            </a:r>
            <a:r>
              <a:rPr lang="he-IL" b="1" dirty="0">
                <a:solidFill>
                  <a:schemeClr val="tx1"/>
                </a:solidFill>
              </a:rPr>
              <a:t> באגף המערבי – בקומת הקרקע חדר 015, בקומה ראשונה חדר 106 ובקומה שנייה חדר 204. פתיחת </a:t>
            </a:r>
            <a:r>
              <a:rPr lang="he-IL" b="1" dirty="0" err="1">
                <a:solidFill>
                  <a:schemeClr val="tx1"/>
                </a:solidFill>
              </a:rPr>
              <a:t>הממ"קים</a:t>
            </a:r>
            <a:r>
              <a:rPr lang="he-IL" b="1" dirty="0">
                <a:solidFill>
                  <a:schemeClr val="tx1"/>
                </a:solidFill>
              </a:rPr>
              <a:t> הדו-תכליתיים והמרתף, ע"פ תיאום מול מנהלי המעבדות.  </a:t>
            </a:r>
            <a:endParaRPr lang="he-IL" b="1" dirty="0">
              <a:solidFill>
                <a:srgbClr val="7030A0"/>
              </a:solidFill>
            </a:endParaRPr>
          </a:p>
        </p:txBody>
      </p:sp>
      <p:sp>
        <p:nvSpPr>
          <p:cNvPr id="11" name="מלבן 10"/>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302 מ"ר</a:t>
            </a:r>
          </a:p>
          <a:p>
            <a:endParaRPr lang="he-IL" b="1" dirty="0">
              <a:solidFill>
                <a:srgbClr val="7030A0"/>
              </a:solidFill>
            </a:endParaRPr>
          </a:p>
        </p:txBody>
      </p:sp>
      <p:pic>
        <p:nvPicPr>
          <p:cNvPr id="1026" name="Picture 2" descr="C:\Users\shlomi\Desktop\Imag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12975"/>
            <a:ext cx="6336704" cy="3610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1840"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1027"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45237"/>
            <a:ext cx="6984776" cy="3539968"/>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100</a:t>
            </a:r>
          </a:p>
        </p:txBody>
      </p:sp>
      <p:sp>
        <p:nvSpPr>
          <p:cNvPr id="7" name="מלבן מעוגל 6"/>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בית חיות</a:t>
            </a:r>
          </a:p>
        </p:txBody>
      </p:sp>
      <p:sp>
        <p:nvSpPr>
          <p:cNvPr id="20" name="מלבן 19"/>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במעונות אלקטרה (</a:t>
            </a:r>
            <a:r>
              <a:rPr lang="he-IL" b="1" dirty="0" err="1">
                <a:solidFill>
                  <a:schemeClr val="accent3">
                    <a:lumMod val="50000"/>
                  </a:schemeClr>
                </a:solidFill>
              </a:rPr>
              <a:t>שרמן</a:t>
            </a:r>
            <a:r>
              <a:rPr lang="he-IL" b="1" dirty="0">
                <a:solidFill>
                  <a:schemeClr val="accent3">
                    <a:lumMod val="50000"/>
                  </a:schemeClr>
                </a:solidFill>
              </a:rPr>
              <a:t>) 101 או מקלט באקסודוס 105</a:t>
            </a: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rgbClr val="7030A0"/>
              </a:solidFill>
            </a:endParaRPr>
          </a:p>
          <a:p>
            <a:endParaRPr lang="he-IL" b="1" dirty="0">
              <a:solidFill>
                <a:srgbClr val="7030A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חץ למעלה 22"/>
          <p:cNvSpPr/>
          <p:nvPr/>
        </p:nvSpPr>
        <p:spPr>
          <a:xfrm rot="3095378">
            <a:off x="6300192" y="374551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12"/>
          <p:cNvSpPr/>
          <p:nvPr/>
        </p:nvSpPr>
        <p:spPr>
          <a:xfrm rot="18819847">
            <a:off x="3321665" y="557937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88024" y="560496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ללא</a:t>
            </a:r>
          </a:p>
          <a:p>
            <a:endParaRPr lang="he-IL" b="1" dirty="0">
              <a:solidFill>
                <a:srgbClr val="7030A0"/>
              </a:solidFill>
            </a:endParaRPr>
          </a:p>
        </p:txBody>
      </p:sp>
    </p:spTree>
    <p:extLst>
      <p:ext uri="{BB962C8B-B14F-4D97-AF65-F5344CB8AC3E}">
        <p14:creationId xmlns:p14="http://schemas.microsoft.com/office/powerpoint/2010/main" val="4113049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3"/>
                                        </p:tgtEl>
                                        <p:attrNameLst>
                                          <p:attrName>style.color</p:attrName>
                                        </p:attrNameLst>
                                      </p:cBhvr>
                                      <p:to>
                                        <a:schemeClr val="hlink"/>
                                      </p:to>
                                    </p:animClr>
                                    <p:animClr clrSpc="rgb" dir="cw">
                                      <p:cBhvr>
                                        <p:cTn id="7" dur="500" autoRev="1" fill="remove"/>
                                        <p:tgtEl>
                                          <p:spTgt spid="23"/>
                                        </p:tgtEl>
                                        <p:attrNameLst>
                                          <p:attrName>fillcolor</p:attrName>
                                        </p:attrNameLst>
                                      </p:cBhvr>
                                      <p:to>
                                        <a:schemeClr val="hlink"/>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3"/>
                                        </p:tgtEl>
                                        <p:attrNameLst>
                                          <p:attrName>style.color</p:attrName>
                                        </p:attrNameLst>
                                      </p:cBhvr>
                                      <p:to>
                                        <a:schemeClr val="hlink"/>
                                      </p:to>
                                    </p:animClr>
                                    <p:animClr clrSpc="rgb" dir="cw">
                                      <p:cBhvr>
                                        <p:cTn id="12" dur="500" autoRev="1" fill="remove"/>
                                        <p:tgtEl>
                                          <p:spTgt spid="13"/>
                                        </p:tgtEl>
                                        <p:attrNameLst>
                                          <p:attrName>fillcolor</p:attrName>
                                        </p:attrNameLst>
                                      </p:cBhvr>
                                      <p:to>
                                        <a:schemeClr val="hlink"/>
                                      </p:to>
                                    </p:animClr>
                                    <p:set>
                                      <p:cBhvr>
                                        <p:cTn id="13" dur="500" autoRev="1" fill="remove"/>
                                        <p:tgtEl>
                                          <p:spTgt spid="13"/>
                                        </p:tgtEl>
                                        <p:attrNameLst>
                                          <p:attrName>fill.type</p:attrName>
                                        </p:attrNameLst>
                                      </p:cBhvr>
                                      <p:to>
                                        <p:strVal val="solid"/>
                                      </p:to>
                                    </p:set>
                                    <p:set>
                                      <p:cBhvr>
                                        <p:cTn id="14"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כימיה חדש</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חדר אוכל ומסדרון מזרחי בקומה התחתונה, וכן מסדרונות מזרחיים קומה 1-3. </a:t>
            </a:r>
          </a:p>
          <a:p>
            <a:r>
              <a:rPr lang="he-IL" b="1" dirty="0">
                <a:solidFill>
                  <a:schemeClr val="accent3">
                    <a:lumMod val="50000"/>
                  </a:schemeClr>
                </a:solidFill>
              </a:rPr>
              <a:t>ניתן גם להתמגן בספריית מדעי החברה קומה תחתונה בבניין 213.</a:t>
            </a: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4" name="מלבן 2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199 מ"ר</a:t>
            </a:r>
          </a:p>
          <a:p>
            <a:endParaRPr lang="he-IL" b="1" dirty="0">
              <a:solidFill>
                <a:srgbClr val="7030A0"/>
              </a:solidFill>
            </a:endParaRPr>
          </a:p>
        </p:txBody>
      </p:sp>
      <p:pic>
        <p:nvPicPr>
          <p:cNvPr id="2050"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72" y="3188921"/>
            <a:ext cx="6049320" cy="35495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4048" y="543281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חץ למעלה 25"/>
          <p:cNvSpPr/>
          <p:nvPr/>
        </p:nvSpPr>
        <p:spPr>
          <a:xfrm rot="599714">
            <a:off x="4661960" y="424116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מדעי החי</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1"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72" y="3188921"/>
            <a:ext cx="6049320" cy="3549511"/>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מזרחי בקומה התחתונה וכן מסדרונות מזרחיים בקומות 1-3. </a:t>
            </a:r>
          </a:p>
          <a:p>
            <a:r>
              <a:rPr lang="he-IL" b="1" dirty="0">
                <a:solidFill>
                  <a:schemeClr val="accent3">
                    <a:lumMod val="50000"/>
                  </a:schemeClr>
                </a:solidFill>
              </a:rPr>
              <a:t>ניתן גם להתמגן בספריית מדעי החברה קומה תחתונה בבניין 213.</a:t>
            </a: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4" name="מלבן 2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185 מ"ר</a:t>
            </a:r>
          </a:p>
          <a:p>
            <a:endParaRPr lang="he-IL" b="1" dirty="0">
              <a:solidFill>
                <a:srgbClr val="7030A0"/>
              </a:solidFill>
            </a:endParaRPr>
          </a:p>
        </p:txBody>
      </p:sp>
      <p:sp>
        <p:nvSpPr>
          <p:cNvPr id="25" name="מלבן מעוגל 24"/>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pic>
        <p:nvPicPr>
          <p:cNvPr id="26"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7530" y="440917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2265234">
            <a:off x="4453514" y="408514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213</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מקסיקו</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2" descr="C:\Users\shlomi\Desktop\Ima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72" y="3188921"/>
            <a:ext cx="6049320" cy="3549511"/>
          </a:xfrm>
          <a:prstGeom prst="rect">
            <a:avLst/>
          </a:prstGeom>
          <a:noFill/>
          <a:extLst>
            <a:ext uri="{909E8E84-426E-40DD-AFC4-6F175D3DCCD1}">
              <a14:hiddenFill xmlns:a14="http://schemas.microsoft.com/office/drawing/2010/main">
                <a:solidFill>
                  <a:srgbClr val="FFFFFF"/>
                </a:solidFill>
              </a14:hiddenFill>
            </a:ext>
          </a:extLst>
        </p:spPr>
      </p:pic>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ספריית מדעי החברה קומה תחתונה בבניין 213. כמו כן, מסדרונות פנימיים מערבי ומזרחי בקומה ראשונה.</a:t>
            </a: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854 מ"ר</a:t>
            </a:r>
          </a:p>
          <a:p>
            <a:endParaRPr lang="he-IL" b="1" dirty="0">
              <a:solidFill>
                <a:srgbClr val="7030A0"/>
              </a:solidFill>
            </a:endParaRPr>
          </a:p>
        </p:txBody>
      </p:sp>
      <p:sp>
        <p:nvSpPr>
          <p:cNvPr id="24" name="מלבן מעוגל 23"/>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בקומת מרתף, 9 מקומות.</a:t>
            </a:r>
          </a:p>
        </p:txBody>
      </p:sp>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0134" y="350100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שוטנשטיין</a:t>
            </a:r>
            <a:endParaRPr lang="he-IL" sz="3200" b="1" dirty="0">
              <a:solidFill>
                <a:srgbClr val="FFFF00"/>
              </a:solidFill>
            </a:endParaRPr>
          </a:p>
        </p:txBody>
      </p:sp>
      <p:sp>
        <p:nvSpPr>
          <p:cNvPr id="20" name="לחצן פעולה: התחלה 19">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30 מקומות</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בבניין 208, </a:t>
            </a:r>
            <a:r>
              <a:rPr lang="he-IL" b="1" dirty="0" err="1">
                <a:solidFill>
                  <a:schemeClr val="accent3">
                    <a:lumMod val="50000"/>
                  </a:schemeClr>
                </a:solidFill>
              </a:rPr>
              <a:t>ממ"קים</a:t>
            </a:r>
            <a:r>
              <a:rPr lang="he-IL" b="1" dirty="0">
                <a:solidFill>
                  <a:schemeClr val="accent3">
                    <a:lumMod val="50000"/>
                  </a:schemeClr>
                </a:solidFill>
              </a:rPr>
              <a:t> בבניין 209.</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בבניין ישנם </a:t>
            </a:r>
            <a:r>
              <a:rPr lang="he-IL" b="1" dirty="0" err="1">
                <a:solidFill>
                  <a:schemeClr val="tx1"/>
                </a:solidFill>
              </a:rPr>
              <a:t>ממ"קים</a:t>
            </a:r>
            <a:r>
              <a:rPr lang="he-IL" b="1" dirty="0">
                <a:solidFill>
                  <a:schemeClr val="tx1"/>
                </a:solidFill>
              </a:rPr>
              <a:t> באגף הדרומי – בקומת הקרקע חדר 010, בקומה ראשונה חדר 120 ובקומה שנייה חדר 230. הבניין סגור לקהל באופן שגרתי, יש לתאם את השארת דלת הכניסה פתוחה לקהל בשעת חירום.  </a:t>
            </a:r>
            <a:endParaRPr lang="he-IL" b="1" dirty="0">
              <a:solidFill>
                <a:srgbClr val="7030A0"/>
              </a:solidFill>
            </a:endParaRPr>
          </a:p>
        </p:txBody>
      </p:sp>
      <p:sp>
        <p:nvSpPr>
          <p:cNvPr id="24" name="מלבן 2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p>
          <a:p>
            <a:endParaRPr lang="he-IL" b="1" dirty="0">
              <a:solidFill>
                <a:srgbClr val="7030A0"/>
              </a:solidFill>
            </a:endParaRPr>
          </a:p>
        </p:txBody>
      </p:sp>
      <p:pic>
        <p:nvPicPr>
          <p:cNvPr id="1026" name="Picture 2" descr="C:\Users\shlomi\Desktop\Imag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23" y="3284984"/>
            <a:ext cx="5810919" cy="3358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5085184"/>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בית מכונות</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a:t>
            </a:r>
            <a:r>
              <a:rPr lang="he-IL" b="1" dirty="0">
                <a:solidFill>
                  <a:schemeClr val="accent3">
                    <a:lumMod val="50000"/>
                  </a:schemeClr>
                </a:solidFill>
              </a:rPr>
              <a:t> ממ"דים קומתיים או חניון תת קרקעי בבניין ננו טכנולוגיה 206 </a:t>
            </a:r>
          </a:p>
          <a:p>
            <a:endParaRPr lang="he-IL" b="1" dirty="0">
              <a:solidFill>
                <a:srgbClr val="7030A0"/>
              </a:solidFill>
            </a:endParaRPr>
          </a:p>
        </p:txBody>
      </p:sp>
      <p:sp>
        <p:nvSpPr>
          <p:cNvPr id="21" name="מלבן 20"/>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2" name="מלבן 21"/>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p>
          <a:p>
            <a:endParaRPr lang="he-IL" b="1" dirty="0">
              <a:solidFill>
                <a:srgbClr val="7030A0"/>
              </a:solidFill>
            </a:endParaRPr>
          </a:p>
        </p:txBody>
      </p:sp>
      <p:sp>
        <p:nvSpPr>
          <p:cNvPr id="23" name="מלבן מעוגל 22"/>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39846"/>
            <a:ext cx="5760640" cy="35450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18989" y="324934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0033109">
            <a:off x="4791913" y="4155907"/>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FF00"/>
                </a:solidFill>
              </a:rPr>
              <a:t>מחשב ומתמטיקה</a:t>
            </a:r>
          </a:p>
        </p:txBody>
      </p:sp>
      <p:sp>
        <p:nvSpPr>
          <p:cNvPr id="20" name="לחצן פעולה: התחלה 19">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בקומת מרתף, 90 מקומות.</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ביניים בבניין הדרומי בקומת המרתף. ניתן לשקול להתמגן בחניון תת קרקעי בננו-טכנולוגיה 206</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המקלט בתיאום עם סמנכ"ל תקשוב או ראש צוות אחזקה מרכז.</a:t>
            </a:r>
          </a:p>
          <a:p>
            <a:endParaRPr lang="he-IL" b="1" dirty="0">
              <a:solidFill>
                <a:schemeClr val="tx1"/>
              </a:solidFill>
            </a:endParaRPr>
          </a:p>
          <a:p>
            <a:endParaRPr lang="he-IL" b="1" dirty="0">
              <a:solidFill>
                <a:srgbClr val="7030A0"/>
              </a:solidFill>
            </a:endParaRPr>
          </a:p>
        </p:txBody>
      </p:sp>
      <p:sp>
        <p:nvSpPr>
          <p:cNvPr id="26" name="מלבן 25"/>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66 מ"ר</a:t>
            </a:r>
          </a:p>
          <a:p>
            <a:endParaRPr lang="he-IL" b="1" dirty="0">
              <a:solidFill>
                <a:srgbClr val="7030A0"/>
              </a:solidFill>
            </a:endParaRPr>
          </a:p>
        </p:txBody>
      </p:sp>
      <p:pic>
        <p:nvPicPr>
          <p:cNvPr id="2"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28092"/>
            <a:ext cx="5847928" cy="35267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3354" y="5454944"/>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217</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בית בגין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ליד המעלית בקומת המרתף (בניגוד לכיוון הדלת).</a:t>
            </a: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4" name="מלבן 2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11 מ"ר</a:t>
            </a:r>
          </a:p>
          <a:p>
            <a:endParaRPr lang="he-IL" b="1" dirty="0">
              <a:solidFill>
                <a:srgbClr val="7030A0"/>
              </a:solidFill>
            </a:endParaRPr>
          </a:p>
        </p:txBody>
      </p:sp>
      <p:pic>
        <p:nvPicPr>
          <p:cNvPr id="3075" name="Picture 3" descr="C:\Users\shlomi\Deskto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12975"/>
            <a:ext cx="5483076" cy="3589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8760" y="4453425"/>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פלדמן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099" name="Picture 3" descr="C:\Users\shlomi\Desktop\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64" y="3216830"/>
            <a:ext cx="5247332" cy="3510539"/>
          </a:xfrm>
          <a:prstGeom prst="rect">
            <a:avLst/>
          </a:prstGeom>
          <a:noFill/>
          <a:extLst>
            <a:ext uri="{909E8E84-426E-40DD-AFC4-6F175D3DCCD1}">
              <a14:hiddenFill xmlns:a14="http://schemas.microsoft.com/office/drawing/2010/main">
                <a:solidFill>
                  <a:srgbClr val="FFFFFF"/>
                </a:solidFill>
              </a14:hiddenFill>
            </a:ext>
          </a:extLst>
        </p:spPr>
      </p:pic>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19 מקומות</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קשרי חוץ מערבי.</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חדר 012. במתחם האולמות ואולם הקונגרסים אין מיגון, אלא רק במתחם הדוברות </a:t>
            </a:r>
            <a:r>
              <a:rPr lang="he-IL" b="1" dirty="0" err="1">
                <a:solidFill>
                  <a:schemeClr val="tx1"/>
                </a:solidFill>
              </a:rPr>
              <a:t>וקש"ח</a:t>
            </a:r>
            <a:r>
              <a:rPr lang="he-IL" b="1" dirty="0">
                <a:solidFill>
                  <a:schemeClr val="tx1"/>
                </a:solidFill>
              </a:rPr>
              <a:t>. יש לפנות את הרמפה לטובת סגירת הדלת. תיאום פתיחת המתחם מול </a:t>
            </a:r>
            <a:r>
              <a:rPr lang="he-IL" b="1" dirty="0" err="1">
                <a:solidFill>
                  <a:schemeClr val="tx1"/>
                </a:solidFill>
              </a:rPr>
              <a:t>קש"ח</a:t>
            </a:r>
            <a:r>
              <a:rPr lang="he-IL" b="1" dirty="0">
                <a:solidFill>
                  <a:schemeClr val="tx1"/>
                </a:solidFill>
              </a:rPr>
              <a:t>.</a:t>
            </a: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50 מ"ר</a:t>
            </a:r>
          </a:p>
          <a:p>
            <a:endParaRPr lang="he-IL" b="1" dirty="0">
              <a:solidFill>
                <a:srgbClr val="7030A0"/>
              </a:solidFill>
            </a:endParaRPr>
          </a:p>
        </p:txBody>
      </p:sp>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07260" y="497209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לוגיסטיקה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123" name="Picture 3"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55615"/>
            <a:ext cx="5617317" cy="3453448"/>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מעוגל 18"/>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0" name="מלבן 19"/>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מתחם מחסן לוגיסטי – אגף מזרחי. אופציה נוספת הוא מתחם הכריכייה (מערבית </a:t>
            </a:r>
            <a:r>
              <a:rPr lang="he-IL" b="1" dirty="0" err="1">
                <a:solidFill>
                  <a:schemeClr val="accent3">
                    <a:lumMod val="50000"/>
                  </a:schemeClr>
                </a:solidFill>
              </a:rPr>
              <a:t>לביהכנ"ס</a:t>
            </a:r>
            <a:r>
              <a:rPr lang="he-IL" b="1" dirty="0">
                <a:solidFill>
                  <a:schemeClr val="accent3">
                    <a:lumMod val="50000"/>
                  </a:schemeClr>
                </a:solidFill>
              </a:rPr>
              <a:t> </a:t>
            </a:r>
            <a:r>
              <a:rPr lang="he-IL" b="1" dirty="0" err="1">
                <a:solidFill>
                  <a:schemeClr val="accent3">
                    <a:lumMod val="50000"/>
                  </a:schemeClr>
                </a:solidFill>
              </a:rPr>
              <a:t>שלייפר</a:t>
            </a:r>
            <a:r>
              <a:rPr lang="he-IL" b="1" dirty="0">
                <a:solidFill>
                  <a:schemeClr val="accent3">
                    <a:lumMod val="50000"/>
                  </a:schemeClr>
                </a:solidFill>
              </a:rPr>
              <a:t> 304).</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1" name="מלבן 20"/>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2" name="מלבן 21"/>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p>
          <a:p>
            <a:endParaRPr lang="he-IL" b="1" dirty="0">
              <a:solidFill>
                <a:srgbClr val="7030A0"/>
              </a:solidFill>
            </a:endParaRPr>
          </a:p>
        </p:txBody>
      </p:sp>
      <p:sp>
        <p:nvSpPr>
          <p:cNvPr id="24" name="חץ למעלה 23"/>
          <p:cNvSpPr/>
          <p:nvPr/>
        </p:nvSpPr>
        <p:spPr>
          <a:xfrm rot="18988517">
            <a:off x="3819456" y="394315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303</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אחזקה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3"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55615"/>
            <a:ext cx="5617317" cy="3453448"/>
          </a:xfrm>
          <a:prstGeom prst="rect">
            <a:avLst/>
          </a:prstGeom>
          <a:noFill/>
          <a:extLst>
            <a:ext uri="{909E8E84-426E-40DD-AFC4-6F175D3DCCD1}">
              <a14:hiddenFill xmlns:a14="http://schemas.microsoft.com/office/drawing/2010/main">
                <a:solidFill>
                  <a:srgbClr val="FFFFFF"/>
                </a:solidFill>
              </a14:hiddenFill>
            </a:ext>
          </a:extLst>
        </p:spPr>
      </p:pic>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מתחם מחסן לוגיסטי – אגף מזרחי.</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p>
          <a:p>
            <a:endParaRPr lang="he-IL" b="1" dirty="0">
              <a:solidFill>
                <a:srgbClr val="7030A0"/>
              </a:solidFill>
            </a:endParaRPr>
          </a:p>
        </p:txBody>
      </p:sp>
      <p:sp>
        <p:nvSpPr>
          <p:cNvPr id="25" name="חץ למעלה 24"/>
          <p:cNvSpPr/>
          <p:nvPr/>
        </p:nvSpPr>
        <p:spPr>
          <a:xfrm rot="18988517">
            <a:off x="3819456" y="394315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מעוגל 2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35" y="3219862"/>
            <a:ext cx="6991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66FF66"/>
              </a:solidFill>
            </a:endParaRPr>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מעונות</a:t>
            </a:r>
          </a:p>
        </p:txBody>
      </p:sp>
      <p:sp>
        <p:nvSpPr>
          <p:cNvPr id="20" name="מלבן 19"/>
          <p:cNvSpPr/>
          <p:nvPr/>
        </p:nvSpPr>
        <p:spPr>
          <a:xfrm>
            <a:off x="1757981" y="1271713"/>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באקסודוס 105 או בפנימיית גאון 103.</a:t>
            </a:r>
          </a:p>
          <a:p>
            <a:endParaRPr lang="he-IL" b="1" dirty="0">
              <a:solidFill>
                <a:srgbClr val="7030A0"/>
              </a:solidFill>
            </a:endParaRPr>
          </a:p>
          <a:p>
            <a:endParaRPr lang="he-IL" b="1" dirty="0">
              <a:solidFill>
                <a:srgbClr val="7030A0"/>
              </a:solidFill>
            </a:endParaRPr>
          </a:p>
        </p:txBody>
      </p:sp>
      <p:sp>
        <p:nvSpPr>
          <p:cNvPr id="21" name="מלבן 20"/>
          <p:cNvSpPr/>
          <p:nvPr/>
        </p:nvSpPr>
        <p:spPr>
          <a:xfrm>
            <a:off x="114008" y="219892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rgbClr val="7030A0"/>
              </a:solidFill>
            </a:endParaRPr>
          </a:p>
          <a:p>
            <a:endParaRPr lang="he-IL" b="1" dirty="0">
              <a:solidFill>
                <a:srgbClr val="7030A0"/>
              </a:solidFill>
            </a:endParaRPr>
          </a:p>
        </p:txBody>
      </p:sp>
      <p:sp>
        <p:nvSpPr>
          <p:cNvPr id="23" name="לחצן פעולה: התחלה 22">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מעוגל 26"/>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במרתף, 56 מקומות</a:t>
            </a:r>
          </a:p>
        </p:txBody>
      </p:sp>
      <p:sp>
        <p:nvSpPr>
          <p:cNvPr id="13" name="חץ למעלה 12"/>
          <p:cNvSpPr/>
          <p:nvPr/>
        </p:nvSpPr>
        <p:spPr>
          <a:xfrm rot="3095378">
            <a:off x="6300192" y="374551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57261" y="5021005"/>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13"/>
          <p:cNvSpPr/>
          <p:nvPr/>
        </p:nvSpPr>
        <p:spPr>
          <a:xfrm>
            <a:off x="123227" y="1271713"/>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ללא</a:t>
            </a:r>
          </a:p>
          <a:p>
            <a:endParaRPr lang="he-IL" b="1" dirty="0">
              <a:solidFill>
                <a:srgbClr val="7030A0"/>
              </a:solidFill>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3"/>
                                        </p:tgtEl>
                                        <p:attrNameLst>
                                          <p:attrName>style.color</p:attrName>
                                        </p:attrNameLst>
                                      </p:cBhvr>
                                      <p:to>
                                        <a:schemeClr val="hlink"/>
                                      </p:to>
                                    </p:animClr>
                                    <p:animClr clrSpc="rgb" dir="cw">
                                      <p:cBhvr>
                                        <p:cTn id="7" dur="500" autoRev="1" fill="remove"/>
                                        <p:tgtEl>
                                          <p:spTgt spid="13"/>
                                        </p:tgtEl>
                                        <p:attrNameLst>
                                          <p:attrName>fillcolor</p:attrName>
                                        </p:attrNameLst>
                                      </p:cBhvr>
                                      <p:to>
                                        <a:schemeClr val="hlink"/>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שלייפר</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מרתף מחלקת הביטחון הוא המתחם הטוב ביותר אך הוא ממשיך להיות פעיל לטובת פעילות ביטחונית, ניתן להתמגן במתחם שמאחורי בית הכנסת ("הכריכייה").</a:t>
            </a:r>
          </a:p>
        </p:txBody>
      </p:sp>
      <p:sp>
        <p:nvSpPr>
          <p:cNvPr id="22" name="מלבן 21"/>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הכריכייה בתיאום עם דוד מלשכת הרב 054-4528683. </a:t>
            </a:r>
          </a:p>
          <a:p>
            <a:endParaRPr lang="he-IL" b="1" dirty="0">
              <a:solidFill>
                <a:schemeClr val="tx1"/>
              </a:solidFill>
            </a:endParaRPr>
          </a:p>
          <a:p>
            <a:endParaRPr lang="he-IL" b="1" dirty="0">
              <a:solidFill>
                <a:srgbClr val="7030A0"/>
              </a:solidFill>
            </a:endParaRPr>
          </a:p>
        </p:txBody>
      </p:sp>
      <p:pic>
        <p:nvPicPr>
          <p:cNvPr id="6146" name="Picture 2" descr="C:\Users\shlomi\Desktop\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24" y="3212976"/>
            <a:ext cx="5969238" cy="35254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386670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מלבן 24"/>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123 מ"ר</a:t>
            </a:r>
          </a:p>
          <a:p>
            <a:endParaRPr lang="he-IL" b="1" dirty="0">
              <a:solidFill>
                <a:srgbClr val="7030A0"/>
              </a:solidFill>
            </a:endParaRPr>
          </a:p>
        </p:txBody>
      </p:sp>
    </p:spTree>
    <p:extLst>
      <p:ext uri="{BB962C8B-B14F-4D97-AF65-F5344CB8AC3E}">
        <p14:creationId xmlns:p14="http://schemas.microsoft.com/office/powerpoint/2010/main" val="2332652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משפטים ישן</a:t>
            </a:r>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מרתף ספריה, 237 מקומות</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מתחם מזרחי של המחסן הלוגיסטי וכן מסדרון אחזקה במרתף (גישה מהספרייה או ממרכז הסיוע המשפטי).</a:t>
            </a: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המחסן הלוגיסטי בתיאום עם רמ"ד אפסנאות. פתיחת מסדרון אחזקה מול ראש צוות מרכז.</a:t>
            </a:r>
          </a:p>
          <a:p>
            <a:endParaRPr lang="he-IL" b="1" dirty="0">
              <a:solidFill>
                <a:srgbClr val="7030A0"/>
              </a:solidFill>
            </a:endParaRPr>
          </a:p>
        </p:txBody>
      </p:sp>
      <p:sp>
        <p:nvSpPr>
          <p:cNvPr id="23" name="מלבן 22"/>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300 מ"ר</a:t>
            </a:r>
          </a:p>
          <a:p>
            <a:endParaRPr lang="he-IL" b="1" dirty="0">
              <a:solidFill>
                <a:srgbClr val="7030A0"/>
              </a:solidFill>
            </a:endParaRPr>
          </a:p>
        </p:txBody>
      </p:sp>
      <p:pic>
        <p:nvPicPr>
          <p:cNvPr id="7170" name="Picture 2" descr="C:\Users\shlomi\Desktop\Imag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583" y="3282950"/>
            <a:ext cx="5426773" cy="3458418"/>
          </a:xfrm>
          <a:prstGeom prst="rect">
            <a:avLst/>
          </a:prstGeom>
          <a:noFill/>
          <a:extLst>
            <a:ext uri="{909E8E84-426E-40DD-AFC4-6F175D3DCCD1}">
              <a14:hiddenFill xmlns:a14="http://schemas.microsoft.com/office/drawing/2010/main">
                <a:solidFill>
                  <a:srgbClr val="FFFFFF"/>
                </a:solidFill>
              </a14:hiddenFill>
            </a:ext>
          </a:extLst>
        </p:spPr>
      </p:pic>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48446" y="501823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7" name="חץ למעלה 26"/>
          <p:cNvSpPr/>
          <p:nvPr/>
        </p:nvSpPr>
        <p:spPr>
          <a:xfrm rot="17220214">
            <a:off x="4897788" y="628957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12"/>
          <p:cNvSpPr/>
          <p:nvPr/>
        </p:nvSpPr>
        <p:spPr>
          <a:xfrm rot="3867540">
            <a:off x="5058894" y="429759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3"/>
                                        </p:tgtEl>
                                        <p:attrNameLst>
                                          <p:attrName>style.color</p:attrName>
                                        </p:attrNameLst>
                                      </p:cBhvr>
                                      <p:to>
                                        <a:schemeClr val="hlink"/>
                                      </p:to>
                                    </p:animClr>
                                    <p:animClr clrSpc="rgb" dir="cw">
                                      <p:cBhvr>
                                        <p:cTn id="12" dur="500" autoRev="1" fill="remove"/>
                                        <p:tgtEl>
                                          <p:spTgt spid="13"/>
                                        </p:tgtEl>
                                        <p:attrNameLst>
                                          <p:attrName>fillcolor</p:attrName>
                                        </p:attrNameLst>
                                      </p:cBhvr>
                                      <p:to>
                                        <a:schemeClr val="hlink"/>
                                      </p:to>
                                    </p:animClr>
                                    <p:set>
                                      <p:cBhvr>
                                        <p:cTn id="13" dur="500" autoRev="1" fill="remove"/>
                                        <p:tgtEl>
                                          <p:spTgt spid="13"/>
                                        </p:tgtEl>
                                        <p:attrNameLst>
                                          <p:attrName>fill.type</p:attrName>
                                        </p:attrNameLst>
                                      </p:cBhvr>
                                      <p:to>
                                        <p:strVal val="solid"/>
                                      </p:to>
                                    </p:set>
                                    <p:set>
                                      <p:cBhvr>
                                        <p:cTn id="14"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FF00"/>
                </a:solidFill>
              </a:rPr>
              <a:t>משפט מקרקעין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33 מקומות</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פיר מדרגות מערבי בקומות הנמוכות.</a:t>
            </a:r>
          </a:p>
          <a:p>
            <a:endParaRPr lang="he-IL" b="1" dirty="0">
              <a:solidFill>
                <a:srgbClr val="00B050"/>
              </a:solidFill>
              <a:effectLst>
                <a:outerShdw blurRad="50800" dist="50800" dir="5400000" algn="ctr" rotWithShape="0">
                  <a:srgbClr val="002060"/>
                </a:outerShdw>
              </a:effectLst>
            </a:endParaRP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30 מ"ר</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הדו-תכליתיים נמצאים בחדר 105 ובחדר 201. פתיחתם לאחר תיאום מראש. </a:t>
            </a:r>
          </a:p>
          <a:p>
            <a:endParaRPr lang="he-IL" b="1" dirty="0">
              <a:solidFill>
                <a:schemeClr val="tx1"/>
              </a:solidFill>
            </a:endParaRPr>
          </a:p>
          <a:p>
            <a:endParaRPr lang="he-IL" b="1" dirty="0">
              <a:solidFill>
                <a:srgbClr val="7030A0"/>
              </a:solidFill>
            </a:endParaRPr>
          </a:p>
        </p:txBody>
      </p:sp>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97496"/>
            <a:ext cx="5481972" cy="35531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9451" y="4797152"/>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307</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מגדל</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מחסות בקומות תחתונות של הספרייה המרכזית 401. ניתן גם לחסות בקומת המרתף </a:t>
            </a:r>
            <a:r>
              <a:rPr lang="he-IL" b="1">
                <a:solidFill>
                  <a:schemeClr val="accent3">
                    <a:lumMod val="50000"/>
                  </a:schemeClr>
                </a:solidFill>
              </a:rPr>
              <a:t>של המגדל (2 מרחבים).</a:t>
            </a:r>
            <a:endParaRPr lang="he-IL" b="1" dirty="0">
              <a:solidFill>
                <a:srgbClr val="00B050"/>
              </a:solidFill>
              <a:effectLst>
                <a:outerShdw blurRad="50800" dist="50800" dir="5400000" algn="ctr" rotWithShape="0">
                  <a:srgbClr val="002060"/>
                </a:outerShdw>
              </a:effectLst>
            </a:endParaRP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ללא.</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 </a:t>
            </a:r>
          </a:p>
          <a:p>
            <a:endParaRPr lang="he-IL" b="1" dirty="0">
              <a:solidFill>
                <a:schemeClr val="tx1"/>
              </a:solidFill>
            </a:endParaRPr>
          </a:p>
          <a:p>
            <a:endParaRPr lang="he-IL" b="1" dirty="0">
              <a:solidFill>
                <a:srgbClr val="7030A0"/>
              </a:solidFill>
            </a:endParaRPr>
          </a:p>
        </p:txBody>
      </p:sp>
      <p:pic>
        <p:nvPicPr>
          <p:cNvPr id="1027"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0627"/>
            <a:ext cx="5152876" cy="3429138"/>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0304993">
            <a:off x="3817005" y="525673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FF00"/>
                </a:solidFill>
              </a:rPr>
              <a:t>ספריה מרכזית</a:t>
            </a:r>
          </a:p>
        </p:txBody>
      </p:sp>
      <p:sp>
        <p:nvSpPr>
          <p:cNvPr id="6" name="מלבן מעוגל 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7" name="מלבן 6"/>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מחסות בקומות תחתונות של הספרייה המרכזית 401 – מתחם המדף הפתוח ומסדרון קומה 2-.</a:t>
            </a:r>
          </a:p>
          <a:p>
            <a:endParaRPr lang="he-IL" b="1" dirty="0">
              <a:solidFill>
                <a:srgbClr val="00B050"/>
              </a:solidFill>
              <a:effectLst>
                <a:outerShdw blurRad="50800" dist="50800" dir="5400000" algn="ctr" rotWithShape="0">
                  <a:srgbClr val="002060"/>
                </a:outerShdw>
              </a:effectLst>
            </a:endParaRPr>
          </a:p>
        </p:txBody>
      </p:sp>
      <p:sp>
        <p:nvSpPr>
          <p:cNvPr id="9" name="מלבן 8"/>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871 מ"ר</a:t>
            </a:r>
          </a:p>
          <a:p>
            <a:endParaRPr lang="he-IL" b="1" dirty="0">
              <a:solidFill>
                <a:srgbClr val="7030A0"/>
              </a:solidFill>
            </a:endParaRPr>
          </a:p>
        </p:txBody>
      </p:sp>
      <p:sp>
        <p:nvSpPr>
          <p:cNvPr id="11" name="מלבן 10"/>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קיים מקלט בגודל 62 מ"ר במקום אך הוא אינו נגיש לקהל.</a:t>
            </a:r>
          </a:p>
          <a:p>
            <a:endParaRPr lang="he-IL" b="1" dirty="0">
              <a:solidFill>
                <a:schemeClr val="tx1"/>
              </a:solidFill>
            </a:endParaRPr>
          </a:p>
          <a:p>
            <a:endParaRPr lang="he-IL" b="1" dirty="0">
              <a:solidFill>
                <a:srgbClr val="7030A0"/>
              </a:solidFill>
            </a:endParaRPr>
          </a:p>
        </p:txBody>
      </p:sp>
      <p:pic>
        <p:nvPicPr>
          <p:cNvPr id="12"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60627"/>
            <a:ext cx="5152876" cy="34291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1840" y="422108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לחצן פעולה: התחלה 13">
            <a:hlinkClick r:id="" action="ppaction://hlinkshowjump?jump=firstslide" highlightClick="1"/>
          </p:cNvPr>
          <p:cNvSpPr/>
          <p:nvPr/>
        </p:nvSpPr>
        <p:spPr>
          <a:xfrm>
            <a:off x="94054" y="6360299"/>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מנהלה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מחסות בקומה התחתונה – אולם 063 ומסדרון הצמוד לאולם.</a:t>
            </a: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 117 מ"ר</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pic>
        <p:nvPicPr>
          <p:cNvPr id="1027" name="Picture 3"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725" y="3247671"/>
            <a:ext cx="5400600" cy="34728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9226" y="5517232"/>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403</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חינוך ישן</a:t>
            </a:r>
          </a:p>
        </p:txBody>
      </p:sp>
      <p:sp>
        <p:nvSpPr>
          <p:cNvPr id="20" name="לחצן פעולה: התחלה 19">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קומה 1 או מסדרון קומת המרתף.</a:t>
            </a:r>
            <a:r>
              <a:rPr lang="en-US" b="1" dirty="0">
                <a:solidFill>
                  <a:schemeClr val="accent3">
                    <a:lumMod val="50000"/>
                  </a:schemeClr>
                </a:solidFill>
              </a:rPr>
              <a:t> </a:t>
            </a:r>
            <a:r>
              <a:rPr lang="he-IL" b="1" dirty="0">
                <a:solidFill>
                  <a:schemeClr val="accent3">
                    <a:lumMod val="50000"/>
                  </a:schemeClr>
                </a:solidFill>
              </a:rPr>
              <a:t> אפשרות נוספת היא מקלט במרתף בניין 404.</a:t>
            </a: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93 מ"ר</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פתיחה באמצעות מחלקת הביטחון או האחזקה.</a:t>
            </a:r>
          </a:p>
          <a:p>
            <a:endParaRPr lang="he-IL" b="1" dirty="0">
              <a:solidFill>
                <a:schemeClr val="tx1"/>
              </a:solidFill>
            </a:endParaRPr>
          </a:p>
          <a:p>
            <a:endParaRPr lang="he-IL" b="1" dirty="0">
              <a:solidFill>
                <a:srgbClr val="7030A0"/>
              </a:solidFill>
            </a:endParaRPr>
          </a:p>
        </p:txBody>
      </p:sp>
      <p:pic>
        <p:nvPicPr>
          <p:cNvPr id="24" name="Picture 3"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725" y="3247671"/>
            <a:ext cx="5400600" cy="34728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מלבן מעוגל 2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12" name="חץ למעלה 11"/>
          <p:cNvSpPr/>
          <p:nvPr/>
        </p:nvSpPr>
        <p:spPr>
          <a:xfrm rot="312302">
            <a:off x="3787147" y="375742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2051" name="Picture 3"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339" y="3231335"/>
            <a:ext cx="5117827" cy="3436255"/>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ס"ל</a:t>
            </a:r>
            <a:endParaRPr lang="he-IL" sz="3200" b="1" dirty="0">
              <a:solidFill>
                <a:srgbClr val="FFFF00"/>
              </a:solidFill>
            </a:endParaRPr>
          </a:p>
        </p:txBody>
      </p:sp>
      <p:sp>
        <p:nvSpPr>
          <p:cNvPr id="20" name="לחצן פעולה: התחלה 19">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מחסות בבניין חינוך ישן 403.</a:t>
            </a:r>
          </a:p>
          <a:p>
            <a:endParaRPr lang="he-IL" b="1" dirty="0">
              <a:solidFill>
                <a:schemeClr val="accent3">
                  <a:lumMod val="50000"/>
                </a:schemeClr>
              </a:solidFill>
            </a:endParaRP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ללא.</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42109" y="446692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6" name="מלבן מעוגל 2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355 מקומות.</a:t>
            </a: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FF00"/>
                </a:solidFill>
              </a:rPr>
              <a:t>מדרשה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25 מקומות</a:t>
            </a:r>
          </a:p>
        </p:txBody>
      </p:sp>
      <p:sp>
        <p:nvSpPr>
          <p:cNvPr id="7" name="מלבן 6"/>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לובי מתחם הארכיב או מקלט בבניין </a:t>
            </a:r>
            <a:r>
              <a:rPr lang="he-IL" b="1" dirty="0" err="1">
                <a:solidFill>
                  <a:schemeClr val="accent3">
                    <a:lumMod val="50000"/>
                  </a:schemeClr>
                </a:solidFill>
              </a:rPr>
              <a:t>ס"ל</a:t>
            </a:r>
            <a:r>
              <a:rPr lang="he-IL" b="1" dirty="0">
                <a:solidFill>
                  <a:schemeClr val="accent3">
                    <a:lumMod val="50000"/>
                  </a:schemeClr>
                </a:solidFill>
              </a:rPr>
              <a:t> 404.</a:t>
            </a:r>
          </a:p>
          <a:p>
            <a:endParaRPr lang="he-IL" b="1" dirty="0">
              <a:solidFill>
                <a:schemeClr val="accent3">
                  <a:lumMod val="50000"/>
                </a:schemeClr>
              </a:solidFill>
            </a:endParaRPr>
          </a:p>
          <a:p>
            <a:endParaRPr lang="he-IL" b="1" dirty="0">
              <a:solidFill>
                <a:srgbClr val="00B050"/>
              </a:solidFill>
              <a:effectLst>
                <a:outerShdw blurRad="50800" dist="50800" dir="5400000" algn="ctr" rotWithShape="0">
                  <a:srgbClr val="002060"/>
                </a:outerShdw>
              </a:effectLst>
            </a:endParaRPr>
          </a:p>
        </p:txBody>
      </p:sp>
      <p:sp>
        <p:nvSpPr>
          <p:cNvPr id="9" name="מלבן 8"/>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29 מ"ר</a:t>
            </a:r>
          </a:p>
          <a:p>
            <a:endParaRPr lang="he-IL" b="1" dirty="0">
              <a:solidFill>
                <a:srgbClr val="7030A0"/>
              </a:solidFill>
            </a:endParaRPr>
          </a:p>
        </p:txBody>
      </p:sp>
      <p:sp>
        <p:nvSpPr>
          <p:cNvPr id="11" name="מלבן 10"/>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a:t>
            </a:r>
            <a:r>
              <a:rPr lang="he-IL" b="1" dirty="0">
                <a:solidFill>
                  <a:schemeClr val="tx1"/>
                </a:solidFill>
              </a:rPr>
              <a:t> נמצא באזור הצפוני של קומת הקרקע במדרשה. גישה למתחם הארכיב רק בתיאום מראש ובנוכחות עובדי הארכיב.</a:t>
            </a:r>
          </a:p>
          <a:p>
            <a:endParaRPr lang="he-IL" b="1" dirty="0">
              <a:solidFill>
                <a:srgbClr val="7030A0"/>
              </a:solidFill>
            </a:endParaRPr>
          </a:p>
        </p:txBody>
      </p:sp>
      <p:pic>
        <p:nvPicPr>
          <p:cNvPr id="1026" name="Picture 2" descr="C:\Users\shlomi\Desktop\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39660"/>
            <a:ext cx="5732499" cy="3520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42109" y="3501008"/>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חץ למעלה 12">
            <a:extLst>
              <a:ext uri="{FF2B5EF4-FFF2-40B4-BE49-F238E27FC236}">
                <a16:creationId xmlns:a16="http://schemas.microsoft.com/office/drawing/2014/main" id="{94DEE88D-D8F2-445F-961B-375F84CC1902}"/>
              </a:ext>
            </a:extLst>
          </p:cNvPr>
          <p:cNvSpPr/>
          <p:nvPr/>
        </p:nvSpPr>
        <p:spPr>
          <a:xfrm rot="18487142">
            <a:off x="2666847" y="3259358"/>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למעלה 12">
            <a:extLst>
              <a:ext uri="{FF2B5EF4-FFF2-40B4-BE49-F238E27FC236}">
                <a16:creationId xmlns:a16="http://schemas.microsoft.com/office/drawing/2014/main" id="{7AF88963-B90D-4D21-BEF3-46E96CB2B304}"/>
              </a:ext>
            </a:extLst>
          </p:cNvPr>
          <p:cNvSpPr/>
          <p:nvPr/>
        </p:nvSpPr>
        <p:spPr>
          <a:xfrm rot="10510483">
            <a:off x="4630857" y="330484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3"/>
                                        </p:tgtEl>
                                        <p:attrNameLst>
                                          <p:attrName>style.color</p:attrName>
                                        </p:attrNameLst>
                                      </p:cBhvr>
                                      <p:to>
                                        <a:schemeClr val="hlink"/>
                                      </p:to>
                                    </p:animClr>
                                    <p:animClr clrSpc="rgb" dir="cw">
                                      <p:cBhvr>
                                        <p:cTn id="7" dur="500" autoRev="1" fill="remove"/>
                                        <p:tgtEl>
                                          <p:spTgt spid="13"/>
                                        </p:tgtEl>
                                        <p:attrNameLst>
                                          <p:attrName>fillcolor</p:attrName>
                                        </p:attrNameLst>
                                      </p:cBhvr>
                                      <p:to>
                                        <a:schemeClr val="hlink"/>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14"/>
                                        </p:tgtEl>
                                        <p:attrNameLst>
                                          <p:attrName>style.color</p:attrName>
                                        </p:attrNameLst>
                                      </p:cBhvr>
                                      <p:to>
                                        <a:schemeClr val="hlink"/>
                                      </p:to>
                                    </p:animClr>
                                    <p:animClr clrSpc="rgb" dir="cw">
                                      <p:cBhvr>
                                        <p:cTn id="12" dur="500" autoRev="1" fill="remove"/>
                                        <p:tgtEl>
                                          <p:spTgt spid="14"/>
                                        </p:tgtEl>
                                        <p:attrNameLst>
                                          <p:attrName>fillcolor</p:attrName>
                                        </p:attrNameLst>
                                      </p:cBhvr>
                                      <p:to>
                                        <a:schemeClr val="hlink"/>
                                      </p:to>
                                    </p:animClr>
                                    <p:set>
                                      <p:cBhvr>
                                        <p:cTn id="13" dur="500" autoRev="1" fill="remove"/>
                                        <p:tgtEl>
                                          <p:spTgt spid="14"/>
                                        </p:tgtEl>
                                        <p:attrNameLst>
                                          <p:attrName>fill.type</p:attrName>
                                        </p:attrNameLst>
                                      </p:cBhvr>
                                      <p:to>
                                        <p:strVal val="solid"/>
                                      </p:to>
                                    </p:set>
                                    <p:set>
                                      <p:cBhvr>
                                        <p:cTn id="14" dur="50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FF00"/>
                </a:solidFill>
              </a:rPr>
              <a:t>בנק</a:t>
            </a:r>
          </a:p>
          <a:p>
            <a:pPr algn="ctr"/>
            <a:r>
              <a:rPr lang="he-IL" sz="2800" b="1" dirty="0">
                <a:solidFill>
                  <a:srgbClr val="FFFF00"/>
                </a:solidFill>
              </a:rPr>
              <a:t>מזרחי - טפחות</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מחסות בבנייני משפטים 305, 306.</a:t>
            </a:r>
          </a:p>
          <a:p>
            <a:endParaRPr lang="he-IL" b="1" dirty="0">
              <a:solidFill>
                <a:schemeClr val="accent3">
                  <a:lumMod val="50000"/>
                </a:schemeClr>
              </a:solidFill>
            </a:endParaRPr>
          </a:p>
          <a:p>
            <a:endParaRPr lang="he-IL" b="1" dirty="0">
              <a:solidFill>
                <a:schemeClr val="accent3">
                  <a:lumMod val="50000"/>
                </a:schemeClr>
              </a:solidFill>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ללא.</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3" y="3204082"/>
            <a:ext cx="4662277" cy="3504326"/>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02944" y="312150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3" name="חץ למעלה 12"/>
          <p:cNvSpPr/>
          <p:nvPr/>
        </p:nvSpPr>
        <p:spPr>
          <a:xfrm rot="12194878">
            <a:off x="4998704" y="554776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3"/>
                                        </p:tgtEl>
                                        <p:attrNameLst>
                                          <p:attrName>style.color</p:attrName>
                                        </p:attrNameLst>
                                      </p:cBhvr>
                                      <p:to>
                                        <a:schemeClr val="hlink"/>
                                      </p:to>
                                    </p:animClr>
                                    <p:animClr clrSpc="rgb" dir="cw">
                                      <p:cBhvr>
                                        <p:cTn id="7" dur="500" autoRev="1" fill="remove"/>
                                        <p:tgtEl>
                                          <p:spTgt spid="13"/>
                                        </p:tgtEl>
                                        <p:attrNameLst>
                                          <p:attrName>fillcolor</p:attrName>
                                        </p:attrNameLst>
                                      </p:cBhvr>
                                      <p:to>
                                        <a:schemeClr val="hlink"/>
                                      </p:to>
                                    </p:animClr>
                                    <p:set>
                                      <p:cBhvr>
                                        <p:cTn id="8" dur="500" autoRev="1" fill="remove"/>
                                        <p:tgtEl>
                                          <p:spTgt spid="13"/>
                                        </p:tgtEl>
                                        <p:attrNameLst>
                                          <p:attrName>fill.type</p:attrName>
                                        </p:attrNameLst>
                                      </p:cBhvr>
                                      <p:to>
                                        <p:strVal val="solid"/>
                                      </p:to>
                                    </p:set>
                                    <p:set>
                                      <p:cBhvr>
                                        <p:cTn id="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1026" name="Picture 2" descr="C:\Users\shlomi\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195132"/>
            <a:ext cx="6991350" cy="3543300"/>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100" b="1" dirty="0">
                <a:solidFill>
                  <a:srgbClr val="FFFF00"/>
                </a:solidFill>
              </a:rPr>
              <a:t>רפפורט</a:t>
            </a:r>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באקסודוס 105</a:t>
            </a:r>
          </a:p>
          <a:p>
            <a:endParaRPr lang="he-IL" b="1" dirty="0">
              <a:solidFill>
                <a:srgbClr val="7030A0"/>
              </a:solidFill>
            </a:endParaRP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5" name="לחצן פעולה: התחלה 24">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למעלה 11"/>
          <p:cNvSpPr/>
          <p:nvPr/>
        </p:nvSpPr>
        <p:spPr>
          <a:xfrm rot="2620189">
            <a:off x="6300191" y="387084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1920"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1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ללא</a:t>
            </a:r>
          </a:p>
          <a:p>
            <a:endParaRPr lang="he-IL" b="1" dirty="0">
              <a:solidFill>
                <a:srgbClr val="7030A0"/>
              </a:solidFill>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2"/>
                                        </p:tgtEl>
                                        <p:attrNameLst>
                                          <p:attrName>style.color</p:attrName>
                                        </p:attrNameLst>
                                      </p:cBhvr>
                                      <p:to>
                                        <a:schemeClr val="hlink"/>
                                      </p:to>
                                    </p:animClr>
                                    <p:animClr clrSpc="rgb" dir="cw">
                                      <p:cBhvr>
                                        <p:cTn id="7" dur="500" autoRev="1" fill="remove"/>
                                        <p:tgtEl>
                                          <p:spTgt spid="12"/>
                                        </p:tgtEl>
                                        <p:attrNameLst>
                                          <p:attrName>fillcolor</p:attrName>
                                        </p:attrNameLst>
                                      </p:cBhvr>
                                      <p:to>
                                        <a:schemeClr val="hlink"/>
                                      </p:to>
                                    </p:animClr>
                                    <p:set>
                                      <p:cBhvr>
                                        <p:cTn id="8" dur="500" autoRev="1" fill="remove"/>
                                        <p:tgtEl>
                                          <p:spTgt spid="12"/>
                                        </p:tgtEl>
                                        <p:attrNameLst>
                                          <p:attrName>fill.type</p:attrName>
                                        </p:attrNameLst>
                                      </p:cBhvr>
                                      <p:to>
                                        <p:strVal val="solid"/>
                                      </p:to>
                                    </p:set>
                                    <p:set>
                                      <p:cBhvr>
                                        <p:cTn id="9" dur="50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407</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קיוקין</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23 מקומות</a:t>
            </a:r>
          </a:p>
        </p:txBody>
      </p:sp>
      <p:sp>
        <p:nvSpPr>
          <p:cNvPr id="22" name="מלבן 21"/>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ללא.</a:t>
            </a:r>
          </a:p>
          <a:p>
            <a:endParaRPr lang="he-IL" b="1" dirty="0">
              <a:solidFill>
                <a:srgbClr val="00B050"/>
              </a:solidFill>
              <a:effectLst>
                <a:outerShdw blurRad="50800" dist="50800" dir="5400000" algn="ctr" rotWithShape="0">
                  <a:srgbClr val="002060"/>
                </a:outerShdw>
              </a:effectLst>
            </a:endParaRPr>
          </a:p>
          <a:p>
            <a:endParaRPr lang="he-IL" b="1" dirty="0">
              <a:solidFill>
                <a:srgbClr val="00B050"/>
              </a:solidFill>
              <a:effectLst>
                <a:outerShdw blurRad="50800" dist="50800" dir="5400000" algn="ctr" rotWithShape="0">
                  <a:srgbClr val="002060"/>
                </a:outerShdw>
              </a:effectLst>
            </a:endParaRPr>
          </a:p>
        </p:txBody>
      </p:sp>
      <p:sp>
        <p:nvSpPr>
          <p:cNvPr id="23" name="מלבן 22"/>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ללא.</a:t>
            </a:r>
          </a:p>
          <a:p>
            <a:endParaRPr lang="he-IL" b="1" dirty="0">
              <a:solidFill>
                <a:srgbClr val="7030A0"/>
              </a:solidFill>
            </a:endParaRPr>
          </a:p>
        </p:txBody>
      </p:sp>
      <p:sp>
        <p:nvSpPr>
          <p:cNvPr id="24" name="מלבן 23"/>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הדו-תכליתיים נמצאים בחדרים 110 (ד"ר שר), 210 (ד"ר כהן). פתיחת </a:t>
            </a:r>
            <a:r>
              <a:rPr lang="he-IL" b="1" dirty="0" err="1">
                <a:solidFill>
                  <a:schemeClr val="tx1"/>
                </a:solidFill>
              </a:rPr>
              <a:t>הממ"קים</a:t>
            </a:r>
            <a:r>
              <a:rPr lang="he-IL" b="1" dirty="0">
                <a:solidFill>
                  <a:schemeClr val="tx1"/>
                </a:solidFill>
              </a:rPr>
              <a:t> בתיאום מראש. ממ"ק </a:t>
            </a:r>
            <a:r>
              <a:rPr lang="en-US" b="1" dirty="0">
                <a:solidFill>
                  <a:schemeClr val="tx1"/>
                </a:solidFill>
              </a:rPr>
              <a:t>S</a:t>
            </a:r>
            <a:r>
              <a:rPr lang="he-IL" b="1" dirty="0">
                <a:solidFill>
                  <a:schemeClr val="tx1"/>
                </a:solidFill>
              </a:rPr>
              <a:t>1 בקומת הקרקע, קטן מאד ואינו יכול לשמש </a:t>
            </a:r>
            <a:r>
              <a:rPr lang="he-IL" b="1" dirty="0" err="1">
                <a:solidFill>
                  <a:schemeClr val="tx1"/>
                </a:solidFill>
              </a:rPr>
              <a:t>בשע"ח</a:t>
            </a:r>
            <a:r>
              <a:rPr lang="he-IL" b="1" dirty="0">
                <a:solidFill>
                  <a:schemeClr val="tx1"/>
                </a:solidFill>
              </a:rPr>
              <a:t>.</a:t>
            </a:r>
          </a:p>
          <a:p>
            <a:r>
              <a:rPr lang="he-IL" b="1" dirty="0">
                <a:solidFill>
                  <a:schemeClr val="tx1"/>
                </a:solidFill>
              </a:rPr>
              <a:t> </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230368"/>
            <a:ext cx="4608512" cy="3571597"/>
          </a:xfrm>
          <a:prstGeom prst="rect">
            <a:avLst/>
          </a:prstGeom>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17502"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408</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חינוך ב'</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a:t>
            </a:r>
            <a:r>
              <a:rPr lang="en-US" sz="2600" b="1" dirty="0">
                <a:solidFill>
                  <a:srgbClr val="66FF66"/>
                </a:solidFill>
              </a:rPr>
              <a:t> </a:t>
            </a:r>
            <a:r>
              <a:rPr lang="he-IL" sz="2600" b="1" dirty="0">
                <a:solidFill>
                  <a:srgbClr val="66FF66"/>
                </a:solidFill>
              </a:rPr>
              <a:t>אין.</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420876"/>
            <a:ext cx="3528392" cy="3184600"/>
          </a:xfrm>
          <a:prstGeom prst="rect">
            <a:avLst/>
          </a:prstGeom>
        </p:spPr>
      </p:pic>
      <p:pic>
        <p:nvPicPr>
          <p:cNvPr id="11"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501317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מתחם תצוגת הכיסאות, הוא מחסה מבוטן (אינו מוגדר כמקלט היות וחסרה דלת ממוגנת בכניסה. מקלט סמוך נמצא במרתף בבניין </a:t>
            </a:r>
            <a:r>
              <a:rPr lang="he-IL" b="1" dirty="0" err="1">
                <a:solidFill>
                  <a:schemeClr val="accent3">
                    <a:lumMod val="50000"/>
                  </a:schemeClr>
                </a:solidFill>
              </a:rPr>
              <a:t>ס"ל</a:t>
            </a:r>
            <a:r>
              <a:rPr lang="he-IL" b="1" dirty="0">
                <a:solidFill>
                  <a:schemeClr val="accent3">
                    <a:lumMod val="50000"/>
                  </a:schemeClr>
                </a:solidFill>
              </a:rPr>
              <a:t>.</a:t>
            </a:r>
            <a:endParaRPr lang="he-IL" b="1" dirty="0">
              <a:solidFill>
                <a:srgbClr val="00B050"/>
              </a:solidFill>
              <a:effectLst>
                <a:outerShdw blurRad="50800" dist="50800" dir="5400000" algn="ctr" rotWithShape="0">
                  <a:srgbClr val="002060"/>
                </a:outerShdw>
              </a:effectLst>
            </a:endParaRPr>
          </a:p>
        </p:txBody>
      </p:sp>
      <p:sp>
        <p:nvSpPr>
          <p:cNvPr id="13" name="מלבן 12"/>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33 מ"ר</a:t>
            </a:r>
          </a:p>
          <a:p>
            <a:endParaRPr lang="he-IL" b="1" dirty="0">
              <a:solidFill>
                <a:srgbClr val="7030A0"/>
              </a:solidFill>
            </a:endParaRPr>
          </a:p>
        </p:txBody>
      </p:sp>
      <p:sp>
        <p:nvSpPr>
          <p:cNvPr id="14" name="מלבן 13"/>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המרתף בתיאום מראש עם מחלקת הרכש.</a:t>
            </a:r>
          </a:p>
          <a:p>
            <a:r>
              <a:rPr lang="he-IL" b="1" dirty="0">
                <a:solidFill>
                  <a:schemeClr val="tx1"/>
                </a:solidFill>
              </a:rPr>
              <a:t> </a:t>
            </a:r>
          </a:p>
          <a:p>
            <a:endParaRPr lang="he-IL" b="1" dirty="0">
              <a:solidFill>
                <a:schemeClr val="accent3">
                  <a:lumMod val="50000"/>
                </a:schemeClr>
              </a:solidFill>
            </a:endParaRPr>
          </a:p>
        </p:txBody>
      </p:sp>
    </p:spTree>
    <p:extLst>
      <p:ext uri="{BB962C8B-B14F-4D97-AF65-F5344CB8AC3E}">
        <p14:creationId xmlns:p14="http://schemas.microsoft.com/office/powerpoint/2010/main" val="162528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409</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ארגון הסגל</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במרתף יש מחסה מבוטן (אינו מוגדר כמקלט היות וחסרה דלת ממוגנת בכניסה. . מקלט סמוך נמצא במרתף בבניין </a:t>
            </a:r>
            <a:r>
              <a:rPr lang="he-IL" b="1" dirty="0" err="1">
                <a:solidFill>
                  <a:schemeClr val="accent3">
                    <a:lumMod val="50000"/>
                  </a:schemeClr>
                </a:solidFill>
              </a:rPr>
              <a:t>ס"ל</a:t>
            </a:r>
            <a:r>
              <a:rPr lang="he-IL" b="1" dirty="0">
                <a:solidFill>
                  <a:schemeClr val="accent3">
                    <a:lumMod val="50000"/>
                  </a:schemeClr>
                </a:solidFill>
              </a:rPr>
              <a:t>.</a:t>
            </a: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15 מ"ר</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r>
              <a:rPr lang="he-IL" b="1" dirty="0">
                <a:solidFill>
                  <a:schemeClr val="tx1"/>
                </a:solidFill>
              </a:rPr>
              <a:t> </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9" y="3204082"/>
            <a:ext cx="4424762" cy="3555156"/>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3717032"/>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9604028">
            <a:off x="6234005" y="597857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410</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יהדות</a:t>
            </a:r>
          </a:p>
        </p:txBody>
      </p:sp>
      <p:sp>
        <p:nvSpPr>
          <p:cNvPr id="16" name="מלבן מעוגל 1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בקמ</a:t>
            </a:r>
            <a:r>
              <a:rPr lang="he-IL" sz="2600" b="1" dirty="0">
                <a:solidFill>
                  <a:srgbClr val="66FF66"/>
                </a:solidFill>
              </a:rPr>
              <a:t>' מרתף, 681 מקומות.</a:t>
            </a:r>
          </a:p>
        </p:txBody>
      </p:sp>
      <p:sp>
        <p:nvSpPr>
          <p:cNvPr id="20" name="מלבן 19"/>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במרתף יש גם מסדרונות מוגנים, בדגש על לובי הכניסה למקלט, אולם </a:t>
            </a:r>
            <a:r>
              <a:rPr lang="he-IL" b="1" dirty="0" err="1">
                <a:solidFill>
                  <a:schemeClr val="accent3">
                    <a:lumMod val="50000"/>
                  </a:schemeClr>
                </a:solidFill>
              </a:rPr>
              <a:t>בק</a:t>
            </a:r>
            <a:r>
              <a:rPr lang="he-IL" b="1" dirty="0">
                <a:solidFill>
                  <a:schemeClr val="accent3">
                    <a:lumMod val="50000"/>
                  </a:schemeClr>
                </a:solidFill>
              </a:rPr>
              <a:t> והמתחם הצפוני ללובי. גם חדר המכונות הסמוך למקלט יכול לאכלס עשרות אנשים.</a:t>
            </a:r>
            <a:endParaRPr lang="he-IL" b="1" dirty="0">
              <a:solidFill>
                <a:srgbClr val="00B050"/>
              </a:solidFill>
              <a:effectLst>
                <a:outerShdw blurRad="50800" dist="50800" dir="5400000" algn="ctr" rotWithShape="0">
                  <a:srgbClr val="002060"/>
                </a:outerShdw>
              </a:effectLst>
            </a:endParaRPr>
          </a:p>
        </p:txBody>
      </p:sp>
      <p:sp>
        <p:nvSpPr>
          <p:cNvPr id="21" name="מלבן 20"/>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00B050"/>
                </a:solidFill>
                <a:effectLst>
                  <a:outerShdw blurRad="50800" dist="50800" dir="5400000" algn="ctr" rotWithShape="0">
                    <a:srgbClr val="002060"/>
                  </a:outerShdw>
                </a:effectLst>
              </a:rPr>
              <a:t> </a:t>
            </a:r>
            <a:r>
              <a:rPr lang="he-IL" b="1" dirty="0">
                <a:solidFill>
                  <a:schemeClr val="accent3">
                    <a:lumMod val="50000"/>
                  </a:schemeClr>
                </a:solidFill>
              </a:rPr>
              <a:t>141 מ"ר</a:t>
            </a:r>
          </a:p>
          <a:p>
            <a:endParaRPr lang="he-IL" b="1" dirty="0">
              <a:solidFill>
                <a:srgbClr val="7030A0"/>
              </a:solidFill>
            </a:endParaRPr>
          </a:p>
        </p:txBody>
      </p:sp>
      <p:sp>
        <p:nvSpPr>
          <p:cNvPr id="22" name="מלבן 21"/>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המעבדה באחריות הפק' למדעי היהדות, לימודי א"י, המעבדה לארכיאולוגיה.</a:t>
            </a:r>
          </a:p>
          <a:p>
            <a:r>
              <a:rPr lang="he-IL" b="1" dirty="0">
                <a:solidFill>
                  <a:schemeClr val="tx1"/>
                </a:solidFill>
              </a:rPr>
              <a:t> </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222361"/>
            <a:ext cx="4135504" cy="3521849"/>
          </a:xfrm>
          <a:prstGeom prst="rect">
            <a:avLst/>
          </a:prstGeom>
        </p:spPr>
      </p:pic>
      <p:sp>
        <p:nvSpPr>
          <p:cNvPr id="23" name="לחצן פעולה: התחלה 22">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5856" y="4077072"/>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4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411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מכון גבוה לתורה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המבנה אינו כולל מקומות ממוגנים כלל. יש גישה מהירה מאד מהכניסה הראשית למרתף בניין 410, ומשם גישה למקלט. </a:t>
            </a: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endParaRPr lang="he-IL" b="1" dirty="0">
              <a:solidFill>
                <a:srgbClr val="7030A0"/>
              </a:solidFill>
            </a:endParaRP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במידה ומדרגות הירידה למרתף עמוסות, ניתן להגיע למרתף גם דרך אולם </a:t>
            </a:r>
            <a:r>
              <a:rPr lang="he-IL" b="1" dirty="0" err="1">
                <a:solidFill>
                  <a:schemeClr val="tx1"/>
                </a:solidFill>
              </a:rPr>
              <a:t>בק</a:t>
            </a:r>
            <a:r>
              <a:rPr lang="he-IL" b="1" dirty="0">
                <a:solidFill>
                  <a:schemeClr val="tx1"/>
                </a:solidFill>
              </a:rPr>
              <a:t>. </a:t>
            </a:r>
          </a:p>
          <a:p>
            <a:r>
              <a:rPr lang="he-IL" b="1" dirty="0">
                <a:solidFill>
                  <a:schemeClr val="tx1"/>
                </a:solidFill>
              </a:rPr>
              <a:t> </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197248"/>
            <a:ext cx="4176464" cy="3549994"/>
          </a:xfrm>
          <a:prstGeom prst="rect">
            <a:avLst/>
          </a:prstGeom>
        </p:spPr>
      </p:pic>
      <p:sp>
        <p:nvSpPr>
          <p:cNvPr id="24" name="חץ למעלה 23"/>
          <p:cNvSpPr/>
          <p:nvPr/>
        </p:nvSpPr>
        <p:spPr>
          <a:xfrm rot="16890995">
            <a:off x="3466880" y="457197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rot="15856081">
            <a:off x="2902041" y="5394683"/>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4"/>
                                        </p:tgtEl>
                                        <p:attrNameLst>
                                          <p:attrName>style.color</p:attrName>
                                        </p:attrNameLst>
                                      </p:cBhvr>
                                      <p:to>
                                        <a:schemeClr val="hlink"/>
                                      </p:to>
                                    </p:animClr>
                                    <p:animClr clrSpc="rgb" dir="cw">
                                      <p:cBhvr>
                                        <p:cTn id="7" dur="500" autoRev="1" fill="remove"/>
                                        <p:tgtEl>
                                          <p:spTgt spid="24"/>
                                        </p:tgtEl>
                                        <p:attrNameLst>
                                          <p:attrName>fillcolor</p:attrName>
                                        </p:attrNameLst>
                                      </p:cBhvr>
                                      <p:to>
                                        <a:schemeClr val="hlink"/>
                                      </p:to>
                                    </p:animClr>
                                    <p:set>
                                      <p:cBhvr>
                                        <p:cTn id="8" dur="500" autoRev="1" fill="remove"/>
                                        <p:tgtEl>
                                          <p:spTgt spid="24"/>
                                        </p:tgtEl>
                                        <p:attrNameLst>
                                          <p:attrName>fill.type</p:attrName>
                                        </p:attrNameLst>
                                      </p:cBhvr>
                                      <p:to>
                                        <p:strVal val="solid"/>
                                      </p:to>
                                    </p:set>
                                    <p:set>
                                      <p:cBhvr>
                                        <p:cTn id="9" dur="500" autoRev="1" fill="remove"/>
                                        <p:tgtEl>
                                          <p:spTgt spid="24"/>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5"/>
                                        </p:tgtEl>
                                        <p:attrNameLst>
                                          <p:attrName>style.color</p:attrName>
                                        </p:attrNameLst>
                                      </p:cBhvr>
                                      <p:to>
                                        <a:schemeClr val="hlink"/>
                                      </p:to>
                                    </p:animClr>
                                    <p:animClr clrSpc="rgb" dir="cw">
                                      <p:cBhvr>
                                        <p:cTn id="12" dur="500" autoRev="1" fill="remove"/>
                                        <p:tgtEl>
                                          <p:spTgt spid="25"/>
                                        </p:tgtEl>
                                        <p:attrNameLst>
                                          <p:attrName>fillcolor</p:attrName>
                                        </p:attrNameLst>
                                      </p:cBhvr>
                                      <p:to>
                                        <a:schemeClr val="hlink"/>
                                      </p:to>
                                    </p:animClr>
                                    <p:set>
                                      <p:cBhvr>
                                        <p:cTn id="13" dur="500" autoRev="1" fill="remove"/>
                                        <p:tgtEl>
                                          <p:spTgt spid="25"/>
                                        </p:tgtEl>
                                        <p:attrNameLst>
                                          <p:attrName>fill.type</p:attrName>
                                        </p:attrNameLst>
                                      </p:cBhvr>
                                      <p:to>
                                        <p:strVal val="solid"/>
                                      </p:to>
                                    </p:set>
                                    <p:set>
                                      <p:cBhvr>
                                        <p:cTn id="14"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אולם ספורט</a:t>
            </a:r>
          </a:p>
        </p:txBody>
      </p:sp>
      <p:sp>
        <p:nvSpPr>
          <p:cNvPr id="19" name="מלבן מעוגל 18"/>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מחסן בטיחות, 20 מקומות.</a:t>
            </a:r>
          </a:p>
        </p:txBody>
      </p:sp>
      <p:sp>
        <p:nvSpPr>
          <p:cNvPr id="20" name="מלבן 19"/>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במקרה של נוכחות גבוהה במתחם, מומלץ לצאת לכיוון צפון מזרח לבנייני כץ 604 או שטרן 605. </a:t>
            </a:r>
          </a:p>
          <a:p>
            <a:endParaRPr lang="he-IL" b="1" dirty="0">
              <a:solidFill>
                <a:srgbClr val="00B050"/>
              </a:solidFill>
              <a:effectLst>
                <a:outerShdw blurRad="50800" dist="50800" dir="5400000" algn="ctr" rotWithShape="0">
                  <a:srgbClr val="002060"/>
                </a:outerShdw>
              </a:effectLst>
            </a:endParaRPr>
          </a:p>
        </p:txBody>
      </p:sp>
      <p:sp>
        <p:nvSpPr>
          <p:cNvPr id="21" name="מלבן 20"/>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endParaRPr lang="he-IL" b="1" dirty="0">
              <a:solidFill>
                <a:srgbClr val="7030A0"/>
              </a:solidFill>
            </a:endParaRPr>
          </a:p>
          <a:p>
            <a:endParaRPr lang="he-IL" b="1" dirty="0">
              <a:solidFill>
                <a:srgbClr val="7030A0"/>
              </a:solidFill>
            </a:endParaRPr>
          </a:p>
        </p:txBody>
      </p:sp>
      <p:sp>
        <p:nvSpPr>
          <p:cNvPr id="22" name="מלבן 21"/>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תיאום פתיחת המקלט מול צוות הבטיחות. </a:t>
            </a:r>
          </a:p>
          <a:p>
            <a:r>
              <a:rPr lang="he-IL" b="1" dirty="0">
                <a:solidFill>
                  <a:schemeClr val="tx1"/>
                </a:solidFill>
              </a:rPr>
              <a:t> </a:t>
            </a:r>
          </a:p>
          <a:p>
            <a:endParaRPr lang="he-IL" b="1" dirty="0">
              <a:solidFill>
                <a:srgbClr val="7030A0"/>
              </a:solidFill>
            </a:endParaRPr>
          </a:p>
        </p:txBody>
      </p:sp>
      <p:sp>
        <p:nvSpPr>
          <p:cNvPr id="23" name="לחצן פעולה: התחלה 22">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317407"/>
            <a:ext cx="4822180" cy="3403892"/>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566" y="3317407"/>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אסבסטונים</a:t>
            </a:r>
            <a:endParaRPr lang="he-IL" sz="3200" b="1" dirty="0">
              <a:solidFill>
                <a:srgbClr val="FFFF00"/>
              </a:solidFill>
            </a:endParaRPr>
          </a:p>
        </p:txBody>
      </p:sp>
      <p:sp>
        <p:nvSpPr>
          <p:cNvPr id="20" name="מלבן מעוגל 19"/>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502</a:t>
            </a:r>
          </a:p>
        </p:txBody>
      </p:sp>
      <p:sp>
        <p:nvSpPr>
          <p:cNvPr id="16" name="מלבן מעוגל 1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בכיוון צפון מזרח לבנייני כץ 604 או שטרן 605. אופציה נוספת היא מקלט הנמצא סמוך לכיתה 25 בגב אולם הספורט. </a:t>
            </a:r>
            <a:r>
              <a:rPr lang="he-IL" b="1" dirty="0">
                <a:solidFill>
                  <a:srgbClr val="00B050"/>
                </a:solidFill>
                <a:effectLst>
                  <a:outerShdw blurRad="50800" dist="50800" dir="5400000" algn="ctr" rotWithShape="0">
                    <a:srgbClr val="002060"/>
                  </a:outerShdw>
                </a:effectLst>
              </a:rPr>
              <a:t> </a:t>
            </a: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endParaRPr lang="he-IL" b="1" dirty="0">
              <a:solidFill>
                <a:srgbClr val="7030A0"/>
              </a:solidFill>
            </a:endParaRP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r>
              <a:rPr lang="he-IL" b="1" dirty="0">
                <a:solidFill>
                  <a:schemeClr val="tx1"/>
                </a:solidFill>
              </a:rPr>
              <a:t> </a:t>
            </a:r>
          </a:p>
          <a:p>
            <a:endParaRPr lang="he-IL" b="1" dirty="0">
              <a:solidFill>
                <a:srgbClr val="7030A0"/>
              </a:solidFill>
            </a:endParaRPr>
          </a:p>
        </p:txBody>
      </p:sp>
      <p:sp>
        <p:nvSpPr>
          <p:cNvPr id="25" name="לחצן פעולה: התחלה 24">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217785"/>
            <a:ext cx="4780384" cy="3575572"/>
          </a:xfrm>
          <a:prstGeom prst="rect">
            <a:avLst/>
          </a:prstGeom>
        </p:spPr>
      </p:pic>
      <p:sp>
        <p:nvSpPr>
          <p:cNvPr id="26" name="חץ למעלה 25"/>
          <p:cNvSpPr/>
          <p:nvPr/>
        </p:nvSpPr>
        <p:spPr>
          <a:xfrm rot="6820125">
            <a:off x="4794787" y="408702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חץ למעלה 26"/>
          <p:cNvSpPr/>
          <p:nvPr/>
        </p:nvSpPr>
        <p:spPr>
          <a:xfrm rot="1244504">
            <a:off x="5487152" y="597928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עלה 26">
            <a:extLst>
              <a:ext uri="{FF2B5EF4-FFF2-40B4-BE49-F238E27FC236}">
                <a16:creationId xmlns:a16="http://schemas.microsoft.com/office/drawing/2014/main" id="{A1138753-3CB6-4EDA-88D9-386BC22BFAD3}"/>
              </a:ext>
            </a:extLst>
          </p:cNvPr>
          <p:cNvSpPr/>
          <p:nvPr/>
        </p:nvSpPr>
        <p:spPr>
          <a:xfrm rot="15390311">
            <a:off x="3408529" y="5759499"/>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003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7"/>
                                        </p:tgtEl>
                                        <p:attrNameLst>
                                          <p:attrName>style.color</p:attrName>
                                        </p:attrNameLst>
                                      </p:cBhvr>
                                      <p:to>
                                        <a:schemeClr val="hlink"/>
                                      </p:to>
                                    </p:animClr>
                                    <p:animClr clrSpc="rgb" dir="cw">
                                      <p:cBhvr>
                                        <p:cTn id="12" dur="500" autoRev="1" fill="remove"/>
                                        <p:tgtEl>
                                          <p:spTgt spid="27"/>
                                        </p:tgtEl>
                                        <p:attrNameLst>
                                          <p:attrName>fillcolor</p:attrName>
                                        </p:attrNameLst>
                                      </p:cBhvr>
                                      <p:to>
                                        <a:schemeClr val="hlink"/>
                                      </p:to>
                                    </p:animClr>
                                    <p:set>
                                      <p:cBhvr>
                                        <p:cTn id="13" dur="500" autoRev="1" fill="remove"/>
                                        <p:tgtEl>
                                          <p:spTgt spid="27"/>
                                        </p:tgtEl>
                                        <p:attrNameLst>
                                          <p:attrName>fill.type</p:attrName>
                                        </p:attrNameLst>
                                      </p:cBhvr>
                                      <p:to>
                                        <p:strVal val="solid"/>
                                      </p:to>
                                    </p:set>
                                    <p:set>
                                      <p:cBhvr>
                                        <p:cTn id="14" dur="500" autoRev="1" fill="remove"/>
                                        <p:tgtEl>
                                          <p:spTgt spid="27"/>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500" autoRev="1" fill="remove"/>
                                        <p:tgtEl>
                                          <p:spTgt spid="13"/>
                                        </p:tgtEl>
                                        <p:attrNameLst>
                                          <p:attrName>style.color</p:attrName>
                                        </p:attrNameLst>
                                      </p:cBhvr>
                                      <p:to>
                                        <a:schemeClr val="hlink"/>
                                      </p:to>
                                    </p:animClr>
                                    <p:animClr clrSpc="rgb" dir="cw">
                                      <p:cBhvr>
                                        <p:cTn id="17" dur="500" autoRev="1" fill="remove"/>
                                        <p:tgtEl>
                                          <p:spTgt spid="13"/>
                                        </p:tgtEl>
                                        <p:attrNameLst>
                                          <p:attrName>fillcolor</p:attrName>
                                        </p:attrNameLst>
                                      </p:cBhvr>
                                      <p:to>
                                        <a:schemeClr val="hlink"/>
                                      </p:to>
                                    </p:animClr>
                                    <p:set>
                                      <p:cBhvr>
                                        <p:cTn id="18" dur="500" autoRev="1" fill="remove"/>
                                        <p:tgtEl>
                                          <p:spTgt spid="13"/>
                                        </p:tgtEl>
                                        <p:attrNameLst>
                                          <p:attrName>fill.type</p:attrName>
                                        </p:attrNameLst>
                                      </p:cBhvr>
                                      <p:to>
                                        <p:strVal val="solid"/>
                                      </p:to>
                                    </p:set>
                                    <p:set>
                                      <p:cBhvr>
                                        <p:cTn id="19"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מחשב חדש</a:t>
            </a:r>
          </a:p>
        </p:txBody>
      </p:sp>
      <p:sp>
        <p:nvSpPr>
          <p:cNvPr id="20" name="מלבן מעוגל 19"/>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503</a:t>
            </a:r>
          </a:p>
        </p:txBody>
      </p:sp>
      <p:sp>
        <p:nvSpPr>
          <p:cNvPr id="16" name="מלבן מעוגל 1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אתר בנייה. לא רלוונטי כעת.</a:t>
            </a:r>
          </a:p>
          <a:p>
            <a:endParaRPr lang="he-IL" b="1" dirty="0">
              <a:solidFill>
                <a:srgbClr val="00B050"/>
              </a:solidFill>
              <a:effectLst>
                <a:outerShdw blurRad="50800" dist="50800" dir="5400000" algn="ctr" rotWithShape="0">
                  <a:srgbClr val="002060"/>
                </a:outerShdw>
              </a:effectLst>
            </a:endParaRP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endParaRPr lang="he-IL" b="1" dirty="0">
              <a:solidFill>
                <a:srgbClr val="7030A0"/>
              </a:solidFill>
            </a:endParaRP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r>
              <a:rPr lang="he-IL" b="1" dirty="0">
                <a:solidFill>
                  <a:schemeClr val="tx1"/>
                </a:solidFill>
              </a:rPr>
              <a:t> </a:t>
            </a:r>
          </a:p>
          <a:p>
            <a:endParaRPr lang="he-IL" b="1" dirty="0">
              <a:solidFill>
                <a:srgbClr val="7030A0"/>
              </a:solidFill>
            </a:endParaRPr>
          </a:p>
        </p:txBody>
      </p:sp>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60075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כלכלה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מרתף, 357 מקומות.</a:t>
            </a:r>
          </a:p>
        </p:txBody>
      </p:sp>
      <p:sp>
        <p:nvSpPr>
          <p:cNvPr id="21" name="מלבן 20"/>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a:t>
            </a:r>
            <a:r>
              <a:rPr lang="he-IL" b="1" dirty="0">
                <a:solidFill>
                  <a:schemeClr val="accent3">
                    <a:lumMod val="50000"/>
                  </a:schemeClr>
                </a:solidFill>
              </a:rPr>
              <a:t> פיר המדרגות והמסדרונות הקומתיים עד קומה 2. </a:t>
            </a:r>
          </a:p>
          <a:p>
            <a:endParaRPr lang="he-IL" b="1" dirty="0">
              <a:solidFill>
                <a:schemeClr val="accent3">
                  <a:lumMod val="50000"/>
                </a:schemeClr>
              </a:solidFill>
            </a:endParaRPr>
          </a:p>
          <a:p>
            <a:endParaRPr lang="he-IL" b="1" dirty="0">
              <a:solidFill>
                <a:srgbClr val="00B050"/>
              </a:solidFill>
              <a:effectLst>
                <a:outerShdw blurRad="50800" dist="50800" dir="5400000" algn="ctr" rotWithShape="0">
                  <a:srgbClr val="002060"/>
                </a:outerShdw>
              </a:effectLst>
            </a:endParaRPr>
          </a:p>
        </p:txBody>
      </p:sp>
      <p:sp>
        <p:nvSpPr>
          <p:cNvPr id="22" name="מלבן 21"/>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505 מ"ר</a:t>
            </a:r>
          </a:p>
          <a:p>
            <a:endParaRPr lang="he-IL" b="1" dirty="0">
              <a:solidFill>
                <a:srgbClr val="7030A0"/>
              </a:solidFill>
            </a:endParaRPr>
          </a:p>
        </p:txBody>
      </p:sp>
      <p:sp>
        <p:nvSpPr>
          <p:cNvPr id="23" name="מלבן 22"/>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b="1" dirty="0">
              <a:solidFill>
                <a:srgbClr val="7030A0"/>
              </a:solidFill>
            </a:endParaRPr>
          </a:p>
          <a:p>
            <a:r>
              <a:rPr lang="he-IL" b="1" dirty="0">
                <a:solidFill>
                  <a:srgbClr val="7030A0"/>
                </a:solidFill>
              </a:rPr>
              <a:t>דגשים: </a:t>
            </a:r>
            <a:r>
              <a:rPr lang="he-IL" b="1" dirty="0">
                <a:solidFill>
                  <a:schemeClr val="tx1"/>
                </a:solidFill>
              </a:rPr>
              <a:t>המקלט נמצא בכיתות 061, 062. פתיחת מקלט 61 בתיאום עם משאבי אנוש. הגישה למקלט 61 אפשרית גם משירותי נשים בקומת הקרקע. קיימת מדרגה בכניסה למקלטים העלולה להקשות על נגישות מלאה. מומלץ טיפול מילוי מקדים למאגרי המים.</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204081"/>
            <a:ext cx="4833962" cy="3621683"/>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5014922"/>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דהאן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מרתף, 85 מקומות.</a:t>
            </a:r>
          </a:p>
        </p:txBody>
      </p:sp>
      <p:sp>
        <p:nvSpPr>
          <p:cNvPr id="7" name="מלבן 6"/>
          <p:cNvSpPr/>
          <p:nvPr/>
        </p:nvSpPr>
        <p:spPr>
          <a:xfrm>
            <a:off x="1763687" y="1268760"/>
            <a:ext cx="7278515"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קומתי בקומת המרתף. </a:t>
            </a:r>
          </a:p>
          <a:p>
            <a:endParaRPr lang="he-IL" b="1" dirty="0">
              <a:solidFill>
                <a:srgbClr val="00B050"/>
              </a:solidFill>
              <a:effectLst>
                <a:outerShdw blurRad="50800" dist="50800" dir="5400000" algn="ctr" rotWithShape="0">
                  <a:srgbClr val="002060"/>
                </a:outerShdw>
              </a:effectLst>
            </a:endParaRPr>
          </a:p>
          <a:p>
            <a:endParaRPr lang="he-IL" b="1" dirty="0">
              <a:solidFill>
                <a:srgbClr val="00B050"/>
              </a:solidFill>
              <a:effectLst>
                <a:outerShdw blurRad="50800" dist="50800" dir="5400000" algn="ctr" rotWithShape="0">
                  <a:srgbClr val="002060"/>
                </a:outerShdw>
              </a:effectLst>
            </a:endParaRPr>
          </a:p>
        </p:txBody>
      </p:sp>
      <p:sp>
        <p:nvSpPr>
          <p:cNvPr id="9" name="מלבן 8"/>
          <p:cNvSpPr/>
          <p:nvPr/>
        </p:nvSpPr>
        <p:spPr>
          <a:xfrm>
            <a:off x="128933" y="1268760"/>
            <a:ext cx="1595290" cy="94499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55 מ"ר</a:t>
            </a:r>
          </a:p>
          <a:p>
            <a:endParaRPr lang="he-IL" b="1" dirty="0">
              <a:solidFill>
                <a:srgbClr val="7030A0"/>
              </a:solidFill>
            </a:endParaRPr>
          </a:p>
        </p:txBody>
      </p:sp>
      <p:sp>
        <p:nvSpPr>
          <p:cNvPr id="11" name="מלבן 10"/>
          <p:cNvSpPr/>
          <p:nvPr/>
        </p:nvSpPr>
        <p:spPr>
          <a:xfrm>
            <a:off x="119714" y="2276872"/>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r>
              <a:rPr lang="he-IL" b="1" dirty="0">
                <a:solidFill>
                  <a:schemeClr val="tx1"/>
                </a:solidFill>
              </a:rPr>
              <a:t> </a:t>
            </a:r>
          </a:p>
          <a:p>
            <a:endParaRPr lang="he-IL" b="1" dirty="0">
              <a:solidFill>
                <a:srgbClr val="7030A0"/>
              </a:solidFill>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237201"/>
            <a:ext cx="4248472" cy="3569348"/>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5896" y="4467377"/>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2" name="Picture 2" descr="C:\Users\shlomi\Desktop\Image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600" y="3186926"/>
            <a:ext cx="6768752" cy="3516357"/>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103</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מעונות</a:t>
            </a:r>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במרתף, 77 מקומות</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או מחסה </a:t>
            </a:r>
            <a:r>
              <a:rPr lang="he-IL" b="1" dirty="0" err="1">
                <a:solidFill>
                  <a:schemeClr val="accent3">
                    <a:lumMod val="50000"/>
                  </a:schemeClr>
                </a:solidFill>
              </a:rPr>
              <a:t>בפריימן</a:t>
            </a:r>
            <a:r>
              <a:rPr lang="he-IL" b="1" dirty="0">
                <a:solidFill>
                  <a:schemeClr val="accent3">
                    <a:lumMod val="50000"/>
                  </a:schemeClr>
                </a:solidFill>
              </a:rPr>
              <a:t> 201 או מקלט בפיסיקה 202</a:t>
            </a:r>
          </a:p>
          <a:p>
            <a:endParaRPr lang="he-IL" b="1" dirty="0">
              <a:solidFill>
                <a:schemeClr val="accent3">
                  <a:lumMod val="50000"/>
                </a:schemeClr>
              </a:solidFill>
            </a:endParaRP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rgbClr val="7030A0"/>
              </a:solidFill>
            </a:endParaRPr>
          </a:p>
          <a:p>
            <a:endParaRPr lang="he-IL" b="1" dirty="0">
              <a:solidFill>
                <a:srgbClr val="7030A0"/>
              </a:solidFill>
            </a:endParaRPr>
          </a:p>
        </p:txBody>
      </p:sp>
      <p:sp>
        <p:nvSpPr>
          <p:cNvPr id="25" name="לחצן פעולה: התחלה 24">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6330692">
            <a:off x="5210780" y="361842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עלה 27"/>
          <p:cNvSpPr/>
          <p:nvPr/>
        </p:nvSpPr>
        <p:spPr>
          <a:xfrm rot="16653420">
            <a:off x="6064289" y="445020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9712" y="5085184"/>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1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endParaRPr lang="he-IL" b="1" dirty="0">
              <a:solidFill>
                <a:srgbClr val="7030A0"/>
              </a:solidFill>
            </a:endParaRPr>
          </a:p>
          <a:p>
            <a:endParaRPr lang="he-IL" b="1" dirty="0">
              <a:solidFill>
                <a:srgbClr val="7030A0"/>
              </a:solidFill>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6"/>
                                        </p:tgtEl>
                                        <p:attrNameLst>
                                          <p:attrName>style.color</p:attrName>
                                        </p:attrNameLst>
                                      </p:cBhvr>
                                      <p:to>
                                        <a:schemeClr val="hlink"/>
                                      </p:to>
                                    </p:animClr>
                                    <p:animClr clrSpc="rgb" dir="cw">
                                      <p:cBhvr>
                                        <p:cTn id="7" dur="500" autoRev="1" fill="remove"/>
                                        <p:tgtEl>
                                          <p:spTgt spid="26"/>
                                        </p:tgtEl>
                                        <p:attrNameLst>
                                          <p:attrName>fillcolor</p:attrName>
                                        </p:attrNameLst>
                                      </p:cBhvr>
                                      <p:to>
                                        <a:schemeClr val="hlink"/>
                                      </p:to>
                                    </p:animClr>
                                    <p:set>
                                      <p:cBhvr>
                                        <p:cTn id="8" dur="500" autoRev="1" fill="remove"/>
                                        <p:tgtEl>
                                          <p:spTgt spid="26"/>
                                        </p:tgtEl>
                                        <p:attrNameLst>
                                          <p:attrName>fill.type</p:attrName>
                                        </p:attrNameLst>
                                      </p:cBhvr>
                                      <p:to>
                                        <p:strVal val="solid"/>
                                      </p:to>
                                    </p:set>
                                    <p:set>
                                      <p:cBhvr>
                                        <p:cTn id="9" dur="500" autoRev="1" fill="remove"/>
                                        <p:tgtEl>
                                          <p:spTgt spid="26"/>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8"/>
                                        </p:tgtEl>
                                        <p:attrNameLst>
                                          <p:attrName>style.color</p:attrName>
                                        </p:attrNameLst>
                                      </p:cBhvr>
                                      <p:to>
                                        <a:schemeClr val="hlink"/>
                                      </p:to>
                                    </p:animClr>
                                    <p:animClr clrSpc="rgb" dir="cw">
                                      <p:cBhvr>
                                        <p:cTn id="12" dur="500" autoRev="1" fill="remove"/>
                                        <p:tgtEl>
                                          <p:spTgt spid="28"/>
                                        </p:tgtEl>
                                        <p:attrNameLst>
                                          <p:attrName>fillcolor</p:attrName>
                                        </p:attrNameLst>
                                      </p:cBhvr>
                                      <p:to>
                                        <a:schemeClr val="hlink"/>
                                      </p:to>
                                    </p:animClr>
                                    <p:set>
                                      <p:cBhvr>
                                        <p:cTn id="13" dur="500" autoRev="1" fill="remove"/>
                                        <p:tgtEl>
                                          <p:spTgt spid="28"/>
                                        </p:tgtEl>
                                        <p:attrNameLst>
                                          <p:attrName>fill.type</p:attrName>
                                        </p:attrNameLst>
                                      </p:cBhvr>
                                      <p:to>
                                        <p:strVal val="solid"/>
                                      </p:to>
                                    </p:set>
                                    <p:set>
                                      <p:cBhvr>
                                        <p:cTn id="14" dur="5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מעונות</a:t>
            </a:r>
          </a:p>
        </p:txBody>
      </p:sp>
      <p:sp>
        <p:nvSpPr>
          <p:cNvPr id="20" name="לחצן פעולה: התחלה 19">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מקלטים ומחסות בבנייני דהאן 505 </a:t>
            </a:r>
            <a:r>
              <a:rPr lang="he-IL" b="1" dirty="0" err="1">
                <a:solidFill>
                  <a:schemeClr val="accent3">
                    <a:lumMod val="50000"/>
                  </a:schemeClr>
                </a:solidFill>
              </a:rPr>
              <a:t>ונגל</a:t>
            </a:r>
            <a:r>
              <a:rPr lang="he-IL" b="1" dirty="0">
                <a:solidFill>
                  <a:schemeClr val="accent3">
                    <a:lumMod val="50000"/>
                  </a:schemeClr>
                </a:solidFill>
              </a:rPr>
              <a:t> 507. אפשר גם להשתמש במחסה התת קרקעי באגף המזרחי של המבנה (הכולל שירותים ומקלחות). </a:t>
            </a: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מפתחות למתחם (חדר כושר) </a:t>
            </a:r>
            <a:r>
              <a:rPr lang="he-IL" b="1">
                <a:solidFill>
                  <a:schemeClr val="tx1"/>
                </a:solidFill>
              </a:rPr>
              <a:t>ברשות מנהלת אלקטרה</a:t>
            </a:r>
            <a:r>
              <a:rPr lang="he-IL" b="1" dirty="0">
                <a:solidFill>
                  <a:schemeClr val="tx1"/>
                </a:solidFill>
              </a:rPr>
              <a:t>. מומלץ להתרחק מהמראות המותקנות על קירות המתחם.</a:t>
            </a:r>
            <a:endParaRPr lang="he-IL" b="1" dirty="0">
              <a:solidFill>
                <a:srgbClr val="7030A0"/>
              </a:solidFill>
            </a:endParaRPr>
          </a:p>
          <a:p>
            <a:endParaRPr lang="he-IL" b="1" dirty="0">
              <a:solidFill>
                <a:srgbClr val="7030A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כ-200.</a:t>
            </a:r>
            <a:endParaRPr lang="he-IL" b="1" dirty="0">
              <a:solidFill>
                <a:srgbClr val="7030A0"/>
              </a:solidFill>
            </a:endParaRPr>
          </a:p>
          <a:p>
            <a:endParaRPr lang="he-IL" b="1" dirty="0">
              <a:solidFill>
                <a:srgbClr val="7030A0"/>
              </a:solidFill>
            </a:endParaRPr>
          </a:p>
        </p:txBody>
      </p:sp>
      <p:sp>
        <p:nvSpPr>
          <p:cNvPr id="24" name="מלבן מעוגל 23"/>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ללא.</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012" y="3128316"/>
            <a:ext cx="5379779" cy="3610115"/>
          </a:xfrm>
          <a:prstGeom prst="rect">
            <a:avLst/>
          </a:prstGeom>
        </p:spPr>
      </p:pic>
      <p:sp>
        <p:nvSpPr>
          <p:cNvPr id="25" name="חץ למעלה 24"/>
          <p:cNvSpPr/>
          <p:nvPr/>
        </p:nvSpPr>
        <p:spPr>
          <a:xfrm rot="16589451">
            <a:off x="3974135" y="48688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חץ מעוקל ימינה 2"/>
          <p:cNvSpPr/>
          <p:nvPr/>
        </p:nvSpPr>
        <p:spPr>
          <a:xfrm rot="2437886">
            <a:off x="3561347" y="5534090"/>
            <a:ext cx="507279" cy="939313"/>
          </a:xfrm>
          <a:prstGeom prst="curv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pic>
        <p:nvPicPr>
          <p:cNvPr id="13"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36863" y="5192900"/>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6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507</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נגל</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במרתף, 151 מקומות.</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בקומת המרתף וכן באזור החלל הטכני שמול </a:t>
            </a:r>
            <a:r>
              <a:rPr lang="he-IL" b="1">
                <a:solidFill>
                  <a:schemeClr val="accent3">
                    <a:lumMod val="50000"/>
                  </a:schemeClr>
                </a:solidFill>
              </a:rPr>
              <a:t>המדרגות.</a:t>
            </a:r>
          </a:p>
          <a:p>
            <a:endParaRPr lang="he-IL" b="1" dirty="0">
              <a:solidFill>
                <a:srgbClr val="7030A0"/>
              </a:solidFill>
            </a:endParaRPr>
          </a:p>
          <a:p>
            <a:endParaRPr lang="he-IL" b="1" dirty="0">
              <a:solidFill>
                <a:schemeClr val="accent3">
                  <a:lumMod val="50000"/>
                </a:schemeClr>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130 מ"ר</a:t>
            </a:r>
          </a:p>
          <a:p>
            <a:endParaRPr lang="he-IL" b="1" dirty="0">
              <a:solidFill>
                <a:srgbClr val="7030A0"/>
              </a:solidFill>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79355"/>
            <a:ext cx="4344528" cy="3559077"/>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04240" y="458112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2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D78C2C9-8066-4C2D-A786-821C1FC39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774" y="3086401"/>
            <a:ext cx="3436418" cy="3699313"/>
          </a:xfrm>
          <a:prstGeom prst="rect">
            <a:avLst/>
          </a:prstGeom>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rgbClr val="FFFF00"/>
                </a:solidFill>
              </a:rPr>
              <a:t>508-9</a:t>
            </a:r>
            <a:endParaRPr lang="he-IL" sz="3200" b="1" dirty="0">
              <a:solidFill>
                <a:srgbClr val="FFFF00"/>
              </a:solidFill>
            </a:endParaRP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אסבסטונים</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ממ"מ, 40 מקומות. </a:t>
            </a:r>
          </a:p>
          <a:p>
            <a:r>
              <a:rPr lang="he-IL" sz="2600" b="1" dirty="0">
                <a:solidFill>
                  <a:srgbClr val="66FF66"/>
                </a:solidFill>
              </a:rPr>
              <a:t>           ממ"ד 12 מקומות.</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a:t>
            </a:r>
            <a:r>
              <a:rPr lang="he-IL" b="1" dirty="0">
                <a:solidFill>
                  <a:schemeClr val="accent3">
                    <a:lumMod val="50000"/>
                  </a:schemeClr>
                </a:solidFill>
              </a:rPr>
              <a:t> ללא.</a:t>
            </a:r>
          </a:p>
          <a:p>
            <a:endParaRPr lang="he-IL" b="1" dirty="0">
              <a:solidFill>
                <a:srgbClr val="7030A0"/>
              </a:solidFill>
            </a:endParaRPr>
          </a:p>
          <a:p>
            <a:endParaRPr lang="he-IL" b="1" dirty="0">
              <a:solidFill>
                <a:schemeClr val="accent3">
                  <a:lumMod val="50000"/>
                </a:schemeClr>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a:t>
            </a:r>
            <a:r>
              <a:rPr lang="he-IL" b="1" dirty="0">
                <a:solidFill>
                  <a:schemeClr val="tx1"/>
                </a:solidFill>
              </a:rPr>
              <a:t> </a:t>
            </a:r>
            <a:r>
              <a:rPr lang="he-IL" b="1" dirty="0" err="1">
                <a:solidFill>
                  <a:schemeClr val="tx1"/>
                </a:solidFill>
              </a:rPr>
              <a:t>הממ"מ</a:t>
            </a:r>
            <a:r>
              <a:rPr lang="he-IL" b="1" dirty="0">
                <a:solidFill>
                  <a:schemeClr val="tx1"/>
                </a:solidFill>
              </a:rPr>
              <a:t> כולל מחסה קדמי מבוטן (מבואה) שאינו ממוגן. הממ"ד ממוקם במבנה דיקאן הסטודנטים (ש. מימון), יש לתאם את פתיחתו. מהאזור הדרומי של המתחם ניתן להגיע למקלטים גם בנגל או בכץ – שטרן.</a:t>
            </a: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ללא.</a:t>
            </a:r>
          </a:p>
          <a:p>
            <a:endParaRPr lang="he-IL" b="1" dirty="0">
              <a:solidFill>
                <a:srgbClr val="7030A0"/>
              </a:solidFill>
            </a:endParaRPr>
          </a:p>
        </p:txBody>
      </p:sp>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4109" y="5853210"/>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3185290"/>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10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604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כץ</a:t>
            </a:r>
          </a:p>
        </p:txBody>
      </p:sp>
      <p:sp>
        <p:nvSpPr>
          <p:cNvPr id="19" name="לחצן פעולה: התחלה 18">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157 מקומות.</a:t>
            </a:r>
          </a:p>
        </p:txBody>
      </p:sp>
      <p:sp>
        <p:nvSpPr>
          <p:cNvPr id="22" name="מלבן 21"/>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קומת מרתף.</a:t>
            </a:r>
          </a:p>
          <a:p>
            <a:endParaRPr lang="he-IL" b="1" dirty="0">
              <a:solidFill>
                <a:srgbClr val="7030A0"/>
              </a:solidFill>
            </a:endParaRPr>
          </a:p>
          <a:p>
            <a:endParaRPr lang="he-IL" b="1" dirty="0">
              <a:solidFill>
                <a:srgbClr val="7030A0"/>
              </a:solidFill>
            </a:endParaRPr>
          </a:p>
        </p:txBody>
      </p:sp>
      <p:sp>
        <p:nvSpPr>
          <p:cNvPr id="23" name="מלבן 22"/>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הם בכיתות מס' 064, 016, 105, 205.</a:t>
            </a:r>
          </a:p>
          <a:p>
            <a:endParaRPr lang="he-IL" b="1" dirty="0">
              <a:solidFill>
                <a:schemeClr val="tx1"/>
              </a:solidFill>
            </a:endParaRPr>
          </a:p>
          <a:p>
            <a:endParaRPr lang="he-IL" b="1" dirty="0">
              <a:solidFill>
                <a:srgbClr val="7030A0"/>
              </a:solidFill>
            </a:endParaRPr>
          </a:p>
        </p:txBody>
      </p:sp>
      <p:sp>
        <p:nvSpPr>
          <p:cNvPr id="24" name="מלבן 23"/>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108 מ"ר</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119296"/>
            <a:ext cx="4968552" cy="3691369"/>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2040" y="5445016"/>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97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605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שטרן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531" y="3119297"/>
            <a:ext cx="4871325" cy="3619135"/>
          </a:xfrm>
          <a:prstGeom prst="rect">
            <a:avLst/>
          </a:prstGeom>
        </p:spPr>
      </p:pic>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מסדרון קומת מרתף.</a:t>
            </a:r>
          </a:p>
          <a:p>
            <a:endParaRPr lang="he-IL" b="1" dirty="0">
              <a:solidFill>
                <a:srgbClr val="7030A0"/>
              </a:solidFill>
            </a:endParaRPr>
          </a:p>
          <a:p>
            <a:endParaRPr lang="he-IL" b="1" dirty="0">
              <a:solidFill>
                <a:srgbClr val="7030A0"/>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הם כיתה 064, 016, 105, 205, 307. תיאום הפתיחה של חלקם מצריך פנייה לראש צוות האחזקה האזורי.</a:t>
            </a:r>
          </a:p>
          <a:p>
            <a:endParaRPr lang="he-IL" b="1" dirty="0">
              <a:solidFill>
                <a:srgbClr val="7030A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106 מ"ר</a:t>
            </a:r>
          </a:p>
          <a:p>
            <a:endParaRPr lang="he-IL" b="1" dirty="0">
              <a:solidFill>
                <a:srgbClr val="7030A0"/>
              </a:solidFill>
            </a:endParaRPr>
          </a:p>
        </p:txBody>
      </p:sp>
      <p:sp>
        <p:nvSpPr>
          <p:cNvPr id="24" name="מלבן מעוגל 23"/>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197 מקומות.</a:t>
            </a:r>
          </a:p>
        </p:txBody>
      </p:sp>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3848" y="4928864"/>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802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גן ילדים</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36 מקומות.</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עדיף שלא לנסות להגיע לבניינים סמוכים היות וניוד התינוקות עלול להיות ממושך ואיטי.</a:t>
            </a:r>
          </a:p>
          <a:p>
            <a:endParaRPr lang="he-IL" b="1" dirty="0">
              <a:solidFill>
                <a:srgbClr val="7030A0"/>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תפעול </a:t>
            </a:r>
            <a:r>
              <a:rPr lang="he-IL" b="1" dirty="0" err="1">
                <a:solidFill>
                  <a:schemeClr val="tx1"/>
                </a:solidFill>
              </a:rPr>
              <a:t>הממ"ק</a:t>
            </a:r>
            <a:r>
              <a:rPr lang="he-IL" b="1" dirty="0">
                <a:solidFill>
                  <a:schemeClr val="tx1"/>
                </a:solidFill>
              </a:rPr>
              <a:t> באחריות הגננת. </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ללא.</a:t>
            </a:r>
            <a:endParaRPr lang="he-IL" b="1" dirty="0">
              <a:solidFill>
                <a:srgbClr val="7030A0"/>
              </a:solidFill>
            </a:endParaRP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50" y="3141550"/>
            <a:ext cx="4279900" cy="3644900"/>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960" y="4653136"/>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901</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חקר המוח</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64 מקומות.</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אולם בקומת מרתף.</a:t>
            </a:r>
          </a:p>
          <a:p>
            <a:endParaRPr lang="he-IL" b="1" dirty="0">
              <a:solidFill>
                <a:srgbClr val="7030A0"/>
              </a:solidFill>
            </a:endParaRPr>
          </a:p>
          <a:p>
            <a:endParaRPr lang="he-IL" b="1" dirty="0">
              <a:solidFill>
                <a:srgbClr val="7030A0"/>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נמצאים במבנה ממודר שאינו נגיש לקהל הרחב. </a:t>
            </a:r>
            <a:r>
              <a:rPr lang="he-IL" b="1" dirty="0" err="1">
                <a:solidFill>
                  <a:schemeClr val="tx1"/>
                </a:solidFill>
              </a:rPr>
              <a:t>הממ"קים</a:t>
            </a:r>
            <a:r>
              <a:rPr lang="he-IL" b="1" dirty="0">
                <a:solidFill>
                  <a:schemeClr val="tx1"/>
                </a:solidFill>
              </a:rPr>
              <a:t> נמצאים בחדר 213 </a:t>
            </a:r>
            <a:r>
              <a:rPr lang="he-IL" sz="1100" b="1" dirty="0">
                <a:solidFill>
                  <a:schemeClr val="tx1"/>
                </a:solidFill>
              </a:rPr>
              <a:t>(</a:t>
            </a:r>
            <a:r>
              <a:rPr lang="he-IL" sz="1100" b="1" dirty="0" err="1">
                <a:solidFill>
                  <a:schemeClr val="tx1"/>
                </a:solidFill>
              </a:rPr>
              <a:t>סלבין</a:t>
            </a:r>
            <a:r>
              <a:rPr lang="he-IL" sz="1100" b="1" dirty="0">
                <a:solidFill>
                  <a:schemeClr val="tx1"/>
                </a:solidFill>
              </a:rPr>
              <a:t>, נעול) </a:t>
            </a:r>
            <a:r>
              <a:rPr lang="he-IL" b="1" dirty="0">
                <a:solidFill>
                  <a:schemeClr val="tx1"/>
                </a:solidFill>
              </a:rPr>
              <a:t>ו -413 </a:t>
            </a:r>
            <a:r>
              <a:rPr lang="he-IL" sz="1100" b="1" dirty="0">
                <a:solidFill>
                  <a:schemeClr val="tx1"/>
                </a:solidFill>
              </a:rPr>
              <a:t>(קנטור, נעול) </a:t>
            </a:r>
            <a:r>
              <a:rPr lang="he-IL" b="1" dirty="0">
                <a:solidFill>
                  <a:schemeClr val="tx1"/>
                </a:solidFill>
              </a:rPr>
              <a:t>פתיחתם בתיאום עם החוקרים. </a:t>
            </a:r>
            <a:r>
              <a:rPr lang="he-IL" b="1" dirty="0" err="1">
                <a:solidFill>
                  <a:schemeClr val="tx1"/>
                </a:solidFill>
              </a:rPr>
              <a:t>הממ"קים</a:t>
            </a:r>
            <a:r>
              <a:rPr lang="he-IL" b="1" dirty="0">
                <a:solidFill>
                  <a:schemeClr val="tx1"/>
                </a:solidFill>
              </a:rPr>
              <a:t> מכילים ציוד רב ועלולים להיות צפופים.</a:t>
            </a:r>
            <a:endParaRPr lang="he-IL" b="1" dirty="0">
              <a:solidFill>
                <a:srgbClr val="FF000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268 מ"ר</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162682"/>
            <a:ext cx="5131056" cy="3575750"/>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1077" y="4509120"/>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902</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פסיכולוגיה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"התיקייה" בקצה מסדרון מזכירות. פיר המדרגות הדרומי (ליד האולם) גם עשוי לשמש כמחסה. </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1" name="מלבן 20"/>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הדו תכליתיים, נמצאים בחדרים 013 </a:t>
            </a:r>
            <a:r>
              <a:rPr lang="he-IL" sz="1100" b="1" dirty="0">
                <a:solidFill>
                  <a:schemeClr val="tx1"/>
                </a:solidFill>
              </a:rPr>
              <a:t>(נעול), </a:t>
            </a:r>
            <a:r>
              <a:rPr lang="he-IL" b="1" dirty="0">
                <a:solidFill>
                  <a:schemeClr val="tx1"/>
                </a:solidFill>
              </a:rPr>
              <a:t>108 </a:t>
            </a:r>
            <a:r>
              <a:rPr lang="he-IL" sz="1100" b="1" dirty="0">
                <a:solidFill>
                  <a:schemeClr val="tx1"/>
                </a:solidFill>
              </a:rPr>
              <a:t>(נעול), </a:t>
            </a:r>
            <a:r>
              <a:rPr lang="he-IL" b="1" dirty="0">
                <a:solidFill>
                  <a:schemeClr val="tx1"/>
                </a:solidFill>
              </a:rPr>
              <a:t>212 </a:t>
            </a:r>
            <a:r>
              <a:rPr lang="he-IL" sz="1100" b="1" dirty="0">
                <a:solidFill>
                  <a:schemeClr val="tx1"/>
                </a:solidFill>
              </a:rPr>
              <a:t>(פסיכותרפיה, אציל, נעול),</a:t>
            </a:r>
            <a:r>
              <a:rPr lang="he-IL" b="1" dirty="0">
                <a:solidFill>
                  <a:schemeClr val="tx1"/>
                </a:solidFill>
              </a:rPr>
              <a:t> 324 </a:t>
            </a:r>
            <a:r>
              <a:rPr lang="he-IL" sz="1100" b="1" dirty="0">
                <a:solidFill>
                  <a:schemeClr val="tx1"/>
                </a:solidFill>
              </a:rPr>
              <a:t>(חדר טיפול, נעול), </a:t>
            </a:r>
            <a:r>
              <a:rPr lang="he-IL" b="1" dirty="0">
                <a:solidFill>
                  <a:schemeClr val="tx1"/>
                </a:solidFill>
              </a:rPr>
              <a:t>420 </a:t>
            </a:r>
            <a:r>
              <a:rPr lang="he-IL" sz="1100" b="1" dirty="0">
                <a:solidFill>
                  <a:schemeClr val="tx1"/>
                </a:solidFill>
              </a:rPr>
              <a:t>(חדר טיפול, נעול). </a:t>
            </a:r>
            <a:r>
              <a:rPr lang="he-IL" b="1" dirty="0">
                <a:solidFill>
                  <a:schemeClr val="tx1"/>
                </a:solidFill>
              </a:rPr>
              <a:t>פתיחת </a:t>
            </a:r>
            <a:r>
              <a:rPr lang="he-IL" b="1" dirty="0" err="1">
                <a:solidFill>
                  <a:schemeClr val="tx1"/>
                </a:solidFill>
              </a:rPr>
              <a:t>הממ"קים</a:t>
            </a:r>
            <a:r>
              <a:rPr lang="he-IL" b="1" dirty="0">
                <a:solidFill>
                  <a:schemeClr val="tx1"/>
                </a:solidFill>
              </a:rPr>
              <a:t> בתיאום מול שמשון סעיד.</a:t>
            </a:r>
            <a:endParaRPr lang="he-IL" b="1" dirty="0">
              <a:solidFill>
                <a:srgbClr val="FF0000"/>
              </a:solidFill>
            </a:endParaRPr>
          </a:p>
          <a:p>
            <a:endParaRPr lang="he-IL" b="1" dirty="0">
              <a:solidFill>
                <a:srgbClr val="FF0000"/>
              </a:solidFill>
            </a:endParaRPr>
          </a:p>
        </p:txBody>
      </p:sp>
      <p:sp>
        <p:nvSpPr>
          <p:cNvPr id="22" name="מלבן 21"/>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7 מ"ר</a:t>
            </a:r>
          </a:p>
          <a:p>
            <a:endParaRPr lang="he-IL" b="1" dirty="0">
              <a:solidFill>
                <a:srgbClr val="7030A0"/>
              </a:solidFill>
            </a:endParaRPr>
          </a:p>
        </p:txBody>
      </p:sp>
      <p:sp>
        <p:nvSpPr>
          <p:cNvPr id="23" name="מלבן מעוגל 22"/>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ממ"ק, 75 מקומות.</a:t>
            </a: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114534"/>
            <a:ext cx="4424503" cy="3651449"/>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5896" y="3497022"/>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6439" y="5661248"/>
            <a:ext cx="580977" cy="5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905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חינוך</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132 מקומות.</a:t>
            </a:r>
          </a:p>
        </p:txBody>
      </p:sp>
      <p:sp>
        <p:nvSpPr>
          <p:cNvPr id="7" name="מלבן 6"/>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הפירי מדרגות המערבי והמזרחי הם מחסות </a:t>
            </a:r>
            <a:r>
              <a:rPr lang="he-IL" b="1" dirty="0" err="1">
                <a:solidFill>
                  <a:schemeClr val="accent3">
                    <a:lumMod val="50000"/>
                  </a:schemeClr>
                </a:solidFill>
              </a:rPr>
              <a:t>מצויינים</a:t>
            </a:r>
            <a:r>
              <a:rPr lang="he-IL" b="1" dirty="0">
                <a:solidFill>
                  <a:schemeClr val="accent3">
                    <a:lumMod val="50000"/>
                  </a:schemeClr>
                </a:solidFill>
              </a:rPr>
              <a:t>. האולמות בקומת המרתף בעלי קירות חיצוניים ופחות מומלצים לשמש כמחסה.</a:t>
            </a:r>
            <a:endParaRPr lang="he-IL" b="1" dirty="0">
              <a:solidFill>
                <a:srgbClr val="7030A0"/>
              </a:solidFill>
            </a:endParaRPr>
          </a:p>
        </p:txBody>
      </p:sp>
      <p:sp>
        <p:nvSpPr>
          <p:cNvPr id="9" name="מלבן 8"/>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הממ"קים</a:t>
            </a:r>
            <a:r>
              <a:rPr lang="he-IL" b="1" dirty="0">
                <a:solidFill>
                  <a:schemeClr val="tx1"/>
                </a:solidFill>
              </a:rPr>
              <a:t> נמצאים בחדרים 014, 120 </a:t>
            </a:r>
            <a:r>
              <a:rPr lang="he-IL" sz="1100" b="1" dirty="0">
                <a:solidFill>
                  <a:schemeClr val="tx1"/>
                </a:solidFill>
              </a:rPr>
              <a:t>(</a:t>
            </a:r>
            <a:r>
              <a:rPr lang="he-IL" sz="1100" b="1" dirty="0" err="1">
                <a:solidFill>
                  <a:schemeClr val="tx1"/>
                </a:solidFill>
              </a:rPr>
              <a:t>גימלאים</a:t>
            </a:r>
            <a:r>
              <a:rPr lang="he-IL" sz="1100" b="1" dirty="0">
                <a:solidFill>
                  <a:schemeClr val="tx1"/>
                </a:solidFill>
              </a:rPr>
              <a:t>, נעול), </a:t>
            </a:r>
            <a:r>
              <a:rPr lang="he-IL" b="1" dirty="0">
                <a:solidFill>
                  <a:schemeClr val="tx1"/>
                </a:solidFill>
              </a:rPr>
              <a:t>224 </a:t>
            </a:r>
            <a:r>
              <a:rPr lang="he-IL" sz="1100" b="1" dirty="0">
                <a:solidFill>
                  <a:schemeClr val="tx1"/>
                </a:solidFill>
              </a:rPr>
              <a:t>(כולל ארכיון </a:t>
            </a:r>
            <a:r>
              <a:rPr lang="en-US" sz="1100" b="1" dirty="0">
                <a:solidFill>
                  <a:schemeClr val="tx1"/>
                </a:solidFill>
              </a:rPr>
              <a:t>S</a:t>
            </a:r>
            <a:r>
              <a:rPr lang="he-IL" sz="1100" b="1" dirty="0">
                <a:solidFill>
                  <a:schemeClr val="tx1"/>
                </a:solidFill>
              </a:rPr>
              <a:t>3, נעולים), </a:t>
            </a:r>
            <a:r>
              <a:rPr lang="he-IL" b="1" dirty="0">
                <a:solidFill>
                  <a:schemeClr val="tx1"/>
                </a:solidFill>
              </a:rPr>
              <a:t>324 </a:t>
            </a:r>
            <a:r>
              <a:rPr lang="he-IL" sz="1100" b="1" dirty="0">
                <a:solidFill>
                  <a:schemeClr val="tx1"/>
                </a:solidFill>
              </a:rPr>
              <a:t>(ד"ר יערי, נעול), </a:t>
            </a:r>
            <a:r>
              <a:rPr lang="he-IL" b="1" dirty="0">
                <a:solidFill>
                  <a:schemeClr val="tx1"/>
                </a:solidFill>
              </a:rPr>
              <a:t>423 </a:t>
            </a:r>
            <a:r>
              <a:rPr lang="he-IL" sz="1100" b="1" dirty="0">
                <a:solidFill>
                  <a:schemeClr val="tx1"/>
                </a:solidFill>
              </a:rPr>
              <a:t>(ח. הרצאות, נעול), </a:t>
            </a:r>
            <a:r>
              <a:rPr lang="he-IL" b="1" dirty="0">
                <a:solidFill>
                  <a:schemeClr val="tx1"/>
                </a:solidFill>
              </a:rPr>
              <a:t>518 </a:t>
            </a:r>
            <a:r>
              <a:rPr lang="he-IL" sz="1100" b="1" dirty="0">
                <a:solidFill>
                  <a:schemeClr val="tx1"/>
                </a:solidFill>
              </a:rPr>
              <a:t>(דוקטורנטים, נעול)</a:t>
            </a:r>
            <a:r>
              <a:rPr lang="he-IL" b="1" dirty="0">
                <a:solidFill>
                  <a:schemeClr val="tx1"/>
                </a:solidFill>
              </a:rPr>
              <a:t>. פתיחה של הדו תכליתיים מצריכה תיאום מראש עם מזכירות הפקולטה.</a:t>
            </a:r>
            <a:endParaRPr lang="he-IL" b="1" dirty="0">
              <a:solidFill>
                <a:srgbClr val="FF0000"/>
              </a:solidFill>
            </a:endParaRPr>
          </a:p>
        </p:txBody>
      </p:sp>
      <p:sp>
        <p:nvSpPr>
          <p:cNvPr id="11" name="מלבן 10"/>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201 מ"ר</a:t>
            </a:r>
          </a:p>
          <a:p>
            <a:endParaRPr lang="he-IL" b="1" dirty="0">
              <a:solidFill>
                <a:srgbClr val="7030A0"/>
              </a:solidFill>
            </a:endParaRPr>
          </a:p>
        </p:txBody>
      </p:sp>
      <p:pic>
        <p:nvPicPr>
          <p:cNvPr id="2" name="תמונה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3119297"/>
            <a:ext cx="5300795" cy="3648835"/>
          </a:xfrm>
          <a:prstGeom prst="rect">
            <a:avLst/>
          </a:prstGeom>
        </p:spPr>
      </p:pic>
      <p:pic>
        <p:nvPicPr>
          <p:cNvPr id="12" name="Picture 2" descr="http://www.redstate.com/laborunionreport/files/2011/06/bullseye_lit_up_hg_clr.gif"/>
          <p:cNvPicPr>
            <a:picLocks noChangeAspect="1" noChangeArrowheads="1" noCrop="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76056"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906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תת"ק</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ללא.</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משרד </a:t>
            </a:r>
            <a:r>
              <a:rPr lang="en-US" b="1" dirty="0">
                <a:solidFill>
                  <a:schemeClr val="accent3">
                    <a:lumMod val="50000"/>
                  </a:schemeClr>
                </a:solidFill>
              </a:rPr>
              <a:t>IPI</a:t>
            </a:r>
            <a:r>
              <a:rPr lang="he-IL" b="1" dirty="0">
                <a:solidFill>
                  <a:schemeClr val="accent3">
                    <a:lumMod val="50000"/>
                  </a:schemeClr>
                </a:solidFill>
              </a:rPr>
              <a:t> והמסדרון במבואה למשרד הינם תת קרקעיים, תחת תקרה עילית עבה ומשמשים כמחסה מצוין. המסדרון המרכזי </a:t>
            </a:r>
            <a:r>
              <a:rPr lang="he-IL" b="1" dirty="0" err="1">
                <a:solidFill>
                  <a:schemeClr val="accent3">
                    <a:lumMod val="50000"/>
                  </a:schemeClr>
                </a:solidFill>
              </a:rPr>
              <a:t>בתת"ק</a:t>
            </a:r>
            <a:r>
              <a:rPr lang="he-IL" b="1" dirty="0">
                <a:solidFill>
                  <a:schemeClr val="accent3">
                    <a:lumMod val="50000"/>
                  </a:schemeClr>
                </a:solidFill>
              </a:rPr>
              <a:t> אינו ממוגן (פתחים בתקרה).</a:t>
            </a:r>
            <a:endParaRPr lang="he-IL" b="1" dirty="0">
              <a:solidFill>
                <a:srgbClr val="7030A0"/>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מרחב </a:t>
            </a:r>
            <a:r>
              <a:rPr lang="en-US" b="1" dirty="0">
                <a:solidFill>
                  <a:schemeClr val="tx1"/>
                </a:solidFill>
              </a:rPr>
              <a:t>IPI</a:t>
            </a:r>
            <a:r>
              <a:rPr lang="he-IL" b="1" dirty="0">
                <a:solidFill>
                  <a:schemeClr val="tx1"/>
                </a:solidFill>
              </a:rPr>
              <a:t> בתיאום מול החברה או אגף התפעול.</a:t>
            </a:r>
          </a:p>
          <a:p>
            <a:endParaRPr lang="he-IL" b="1" dirty="0">
              <a:solidFill>
                <a:schemeClr val="tx1"/>
              </a:solidFill>
            </a:endParaRPr>
          </a:p>
          <a:p>
            <a:endParaRPr lang="he-IL" b="1" dirty="0">
              <a:solidFill>
                <a:srgbClr val="FF000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28 מ"ר</a:t>
            </a: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119297"/>
            <a:ext cx="4536504" cy="3668867"/>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984" y="324110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20855372">
            <a:off x="4926306" y="497711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2050" name="Picture 2" descr="C:\Users\shlomi\Deskto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26" y="3175223"/>
            <a:ext cx="6946168" cy="3608525"/>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104</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מעונות</a:t>
            </a:r>
          </a:p>
        </p:txBody>
      </p:sp>
      <p:sp>
        <p:nvSpPr>
          <p:cNvPr id="20" name="מלבן 19"/>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או מחסה </a:t>
            </a:r>
            <a:r>
              <a:rPr lang="he-IL" b="1" dirty="0" err="1">
                <a:solidFill>
                  <a:schemeClr val="accent3">
                    <a:lumMod val="50000"/>
                  </a:schemeClr>
                </a:solidFill>
              </a:rPr>
              <a:t>בפריימן</a:t>
            </a:r>
            <a:r>
              <a:rPr lang="he-IL" b="1" dirty="0">
                <a:solidFill>
                  <a:schemeClr val="accent3">
                    <a:lumMod val="50000"/>
                  </a:schemeClr>
                </a:solidFill>
              </a:rPr>
              <a:t> 201, או מקלט בגאון 103.</a:t>
            </a:r>
            <a:endParaRPr lang="he-IL" b="1" dirty="0">
              <a:solidFill>
                <a:srgbClr val="7030A0"/>
              </a:solidFill>
            </a:endParaRPr>
          </a:p>
          <a:p>
            <a:endParaRPr lang="he-IL" b="1" dirty="0">
              <a:solidFill>
                <a:srgbClr val="7030A0"/>
              </a:solidFill>
            </a:endParaRPr>
          </a:p>
          <a:p>
            <a:endParaRPr lang="he-IL" b="1" dirty="0">
              <a:solidFill>
                <a:srgbClr val="7030A0"/>
              </a:solidFill>
            </a:endParaRPr>
          </a:p>
        </p:txBody>
      </p:sp>
      <p:sp>
        <p:nvSpPr>
          <p:cNvPr id="21" name="מלבן 20"/>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endParaRPr lang="he-IL" b="1" dirty="0">
              <a:solidFill>
                <a:srgbClr val="7030A0"/>
              </a:solidFill>
            </a:endParaRPr>
          </a:p>
          <a:p>
            <a:endParaRPr lang="he-IL" b="1" dirty="0">
              <a:solidFill>
                <a:srgbClr val="7030A0"/>
              </a:solidFill>
            </a:endParaRPr>
          </a:p>
        </p:txBody>
      </p:sp>
      <p:sp>
        <p:nvSpPr>
          <p:cNvPr id="23" name="חץ למעלה 22"/>
          <p:cNvSpPr/>
          <p:nvPr/>
        </p:nvSpPr>
        <p:spPr>
          <a:xfrm rot="16653420">
            <a:off x="6064289" y="445020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למעלה 23"/>
          <p:cNvSpPr/>
          <p:nvPr/>
        </p:nvSpPr>
        <p:spPr>
          <a:xfrm rot="16653420">
            <a:off x="3785184" y="528975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מעוגל 25"/>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7" name="לחצן פעולה: התחלה 26">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8"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0180" y="5712277"/>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1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ללא</a:t>
            </a:r>
          </a:p>
          <a:p>
            <a:endParaRPr lang="he-IL" b="1" dirty="0">
              <a:solidFill>
                <a:srgbClr val="7030A0"/>
              </a:solidFill>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3"/>
                                        </p:tgtEl>
                                        <p:attrNameLst>
                                          <p:attrName>style.color</p:attrName>
                                        </p:attrNameLst>
                                      </p:cBhvr>
                                      <p:to>
                                        <a:schemeClr val="hlink"/>
                                      </p:to>
                                    </p:animClr>
                                    <p:animClr clrSpc="rgb" dir="cw">
                                      <p:cBhvr>
                                        <p:cTn id="7" dur="500" autoRev="1" fill="remove"/>
                                        <p:tgtEl>
                                          <p:spTgt spid="23"/>
                                        </p:tgtEl>
                                        <p:attrNameLst>
                                          <p:attrName>fillcolor</p:attrName>
                                        </p:attrNameLst>
                                      </p:cBhvr>
                                      <p:to>
                                        <a:schemeClr val="hlink"/>
                                      </p:to>
                                    </p:animClr>
                                    <p:set>
                                      <p:cBhvr>
                                        <p:cTn id="8" dur="500" autoRev="1" fill="remove"/>
                                        <p:tgtEl>
                                          <p:spTgt spid="23"/>
                                        </p:tgtEl>
                                        <p:attrNameLst>
                                          <p:attrName>fill.type</p:attrName>
                                        </p:attrNameLst>
                                      </p:cBhvr>
                                      <p:to>
                                        <p:strVal val="solid"/>
                                      </p:to>
                                    </p:set>
                                    <p:set>
                                      <p:cBhvr>
                                        <p:cTn id="9" dur="500" autoRev="1" fill="remove"/>
                                        <p:tgtEl>
                                          <p:spTgt spid="23"/>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4"/>
                                        </p:tgtEl>
                                        <p:attrNameLst>
                                          <p:attrName>style.color</p:attrName>
                                        </p:attrNameLst>
                                      </p:cBhvr>
                                      <p:to>
                                        <a:schemeClr val="hlink"/>
                                      </p:to>
                                    </p:animClr>
                                    <p:animClr clrSpc="rgb" dir="cw">
                                      <p:cBhvr>
                                        <p:cTn id="12" dur="500" autoRev="1" fill="remove"/>
                                        <p:tgtEl>
                                          <p:spTgt spid="24"/>
                                        </p:tgtEl>
                                        <p:attrNameLst>
                                          <p:attrName>fillcolor</p:attrName>
                                        </p:attrNameLst>
                                      </p:cBhvr>
                                      <p:to>
                                        <a:schemeClr val="hlink"/>
                                      </p:to>
                                    </p:animClr>
                                    <p:set>
                                      <p:cBhvr>
                                        <p:cTn id="13" dur="500" autoRev="1" fill="remove"/>
                                        <p:tgtEl>
                                          <p:spTgt spid="24"/>
                                        </p:tgtEl>
                                        <p:attrNameLst>
                                          <p:attrName>fill.type</p:attrName>
                                        </p:attrNameLst>
                                      </p:cBhvr>
                                      <p:to>
                                        <p:strVal val="solid"/>
                                      </p:to>
                                    </p:set>
                                    <p:set>
                                      <p:cBhvr>
                                        <p:cTn id="14" dur="50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1002</a:t>
            </a: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יעקובוביץ</a:t>
            </a:r>
          </a:p>
        </p:txBody>
      </p:sp>
      <p:sp>
        <p:nvSpPr>
          <p:cNvPr id="19" name="לחצן פעולה: התחלה 18">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78 מקומות.</a:t>
            </a:r>
          </a:p>
        </p:txBody>
      </p:sp>
      <p:sp>
        <p:nvSpPr>
          <p:cNvPr id="22" name="מלבן 21"/>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err="1">
                <a:solidFill>
                  <a:schemeClr val="accent3">
                    <a:lumMod val="50000"/>
                  </a:schemeClr>
                </a:solidFill>
              </a:rPr>
              <a:t>פירי</a:t>
            </a:r>
            <a:r>
              <a:rPr lang="he-IL" b="1" dirty="0">
                <a:solidFill>
                  <a:schemeClr val="accent3">
                    <a:lumMod val="50000"/>
                  </a:schemeClr>
                </a:solidFill>
              </a:rPr>
              <a:t> המדרגות בצדי הבניין הם מחסה מעולה ורחב. </a:t>
            </a:r>
            <a:endParaRPr lang="he-IL" b="1" dirty="0">
              <a:solidFill>
                <a:srgbClr val="7030A0"/>
              </a:solidFill>
            </a:endParaRP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3" name="מלבן 22"/>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ממ"קים</a:t>
            </a:r>
            <a:r>
              <a:rPr lang="he-IL" b="1" dirty="0">
                <a:solidFill>
                  <a:schemeClr val="tx1"/>
                </a:solidFill>
              </a:rPr>
              <a:t> 102, 203 הם מתחמים פתוחים. ממ"ק 306 </a:t>
            </a:r>
            <a:r>
              <a:rPr lang="he-IL" sz="1100" b="1" dirty="0">
                <a:solidFill>
                  <a:schemeClr val="tx1"/>
                </a:solidFill>
              </a:rPr>
              <a:t>(נעול) </a:t>
            </a:r>
            <a:r>
              <a:rPr lang="he-IL" b="1" dirty="0">
                <a:solidFill>
                  <a:schemeClr val="tx1"/>
                </a:solidFill>
              </a:rPr>
              <a:t>מצריך תיאום מול דניאלה גורביץ'.</a:t>
            </a:r>
          </a:p>
          <a:p>
            <a:endParaRPr lang="he-IL" b="1" dirty="0">
              <a:solidFill>
                <a:srgbClr val="FF0000"/>
              </a:solidFill>
            </a:endParaRPr>
          </a:p>
        </p:txBody>
      </p:sp>
      <p:sp>
        <p:nvSpPr>
          <p:cNvPr id="24" name="מלבן 23"/>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259 מ"ר.</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120444"/>
            <a:ext cx="4896544" cy="3659874"/>
          </a:xfrm>
          <a:prstGeom prst="rect">
            <a:avLst/>
          </a:prstGeom>
        </p:spPr>
      </p:pic>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3566" y="4725144"/>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528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1004</a:t>
            </a: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קורט</a:t>
            </a:r>
          </a:p>
        </p:txBody>
      </p:sp>
      <p:sp>
        <p:nvSpPr>
          <p:cNvPr id="22" name="לחצן פעולה: התחלה 21">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מעוגל 22"/>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95 מקומות.</a:t>
            </a:r>
          </a:p>
        </p:txBody>
      </p:sp>
      <p:sp>
        <p:nvSpPr>
          <p:cNvPr id="24" name="מלבן 23"/>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err="1">
                <a:solidFill>
                  <a:schemeClr val="accent3">
                    <a:lumMod val="50000"/>
                  </a:schemeClr>
                </a:solidFill>
              </a:rPr>
              <a:t>פירי</a:t>
            </a:r>
            <a:r>
              <a:rPr lang="he-IL" b="1" dirty="0">
                <a:solidFill>
                  <a:schemeClr val="accent3">
                    <a:lumMod val="50000"/>
                  </a:schemeClr>
                </a:solidFill>
              </a:rPr>
              <a:t> המדרגות בצדי הבניין עשויים לשמש כמחסה מוגן. כך גם חדר עובדים במרתף (בשימת לב שמצריך פינוי ציוד של המסעדה במקום).</a:t>
            </a:r>
            <a:endParaRPr lang="he-IL" b="1" dirty="0">
              <a:solidFill>
                <a:srgbClr val="7030A0"/>
              </a:solidFill>
            </a:endParaRPr>
          </a:p>
        </p:txBody>
      </p:sp>
      <p:sp>
        <p:nvSpPr>
          <p:cNvPr id="25" name="מלבן 24"/>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ממ"קים</a:t>
            </a:r>
            <a:r>
              <a:rPr lang="he-IL" b="1" dirty="0">
                <a:solidFill>
                  <a:schemeClr val="tx1"/>
                </a:solidFill>
              </a:rPr>
              <a:t> בחדרים 001 </a:t>
            </a:r>
            <a:r>
              <a:rPr lang="he-IL" sz="1100" b="1" dirty="0">
                <a:solidFill>
                  <a:schemeClr val="tx1"/>
                </a:solidFill>
              </a:rPr>
              <a:t>(ניקיון, נעול)</a:t>
            </a:r>
            <a:r>
              <a:rPr lang="he-IL" b="1" dirty="0">
                <a:solidFill>
                  <a:schemeClr val="tx1"/>
                </a:solidFill>
              </a:rPr>
              <a:t>, 101 </a:t>
            </a:r>
            <a:r>
              <a:rPr lang="he-IL" sz="1100" b="1" dirty="0">
                <a:solidFill>
                  <a:schemeClr val="tx1"/>
                </a:solidFill>
              </a:rPr>
              <a:t>(ס. משווה, נעול), </a:t>
            </a:r>
            <a:r>
              <a:rPr lang="he-IL" b="1" dirty="0">
                <a:solidFill>
                  <a:schemeClr val="tx1"/>
                </a:solidFill>
              </a:rPr>
              <a:t>201 </a:t>
            </a:r>
            <a:r>
              <a:rPr lang="he-IL" sz="1100" b="1" dirty="0">
                <a:solidFill>
                  <a:schemeClr val="tx1"/>
                </a:solidFill>
              </a:rPr>
              <a:t>(סאלח, נעול), </a:t>
            </a:r>
            <a:r>
              <a:rPr lang="he-IL" b="1" dirty="0">
                <a:solidFill>
                  <a:schemeClr val="tx1"/>
                </a:solidFill>
              </a:rPr>
              <a:t>401 </a:t>
            </a:r>
            <a:r>
              <a:rPr lang="he-IL" sz="1100" b="1" dirty="0">
                <a:solidFill>
                  <a:schemeClr val="tx1"/>
                </a:solidFill>
              </a:rPr>
              <a:t>(טכנאי, נעול) </a:t>
            </a:r>
            <a:r>
              <a:rPr lang="he-IL" b="1" dirty="0">
                <a:solidFill>
                  <a:schemeClr val="tx1"/>
                </a:solidFill>
              </a:rPr>
              <a:t>מצריכים פתיחה תוך תיאום עם מזכירות המחלקה. ממ"ק 301 פתוח בדרך כלל.</a:t>
            </a:r>
          </a:p>
          <a:p>
            <a:endParaRPr lang="he-IL" b="1" dirty="0">
              <a:solidFill>
                <a:srgbClr val="FF0000"/>
              </a:solidFill>
            </a:endParaRPr>
          </a:p>
        </p:txBody>
      </p:sp>
      <p:sp>
        <p:nvSpPr>
          <p:cNvPr id="26" name="מלבן 25"/>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189 מ"ר.</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187648"/>
            <a:ext cx="4824536" cy="3663074"/>
          </a:xfrm>
          <a:prstGeom prst="rect">
            <a:avLst/>
          </a:prstGeom>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07904" y="5229200"/>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1005</a:t>
            </a: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מוסיקה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מאחורי במת האולם יש פתח היורד לחדר הלבשת אומנים. מדובר על מתחם גדול ונוח הכולל שירותים ומקלחת. המדרגות היורדות ליד ממ"ק 018 יכולות לשמש גם כמחסה.</a:t>
            </a:r>
            <a:endParaRPr lang="he-IL" b="1" dirty="0">
              <a:solidFill>
                <a:srgbClr val="7030A0"/>
              </a:solidFill>
            </a:endParaRPr>
          </a:p>
        </p:txBody>
      </p:sp>
      <p:sp>
        <p:nvSpPr>
          <p:cNvPr id="21" name="מלבן 20"/>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ממ"קים</a:t>
            </a:r>
            <a:r>
              <a:rPr lang="he-IL" b="1" dirty="0">
                <a:solidFill>
                  <a:schemeClr val="tx1"/>
                </a:solidFill>
              </a:rPr>
              <a:t> חדר מס' 018 (ח. סטודנטים), 110 (ח. הרכבים) פתוחים בדרך כלל או שניתנים לפתיחה בתיאום עם מזכירות המחלקה.</a:t>
            </a:r>
          </a:p>
          <a:p>
            <a:endParaRPr lang="he-IL" b="1" dirty="0">
              <a:solidFill>
                <a:srgbClr val="FF0000"/>
              </a:solidFill>
            </a:endParaRPr>
          </a:p>
        </p:txBody>
      </p:sp>
      <p:sp>
        <p:nvSpPr>
          <p:cNvPr id="22" name="מלבן 21"/>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77 מ"ר.</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3" name="מלבן מעוגל 22"/>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112 מקומות.</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578" y="3092953"/>
            <a:ext cx="3888432" cy="3732895"/>
          </a:xfrm>
          <a:prstGeom prst="rect">
            <a:avLst/>
          </a:prstGeom>
        </p:spPr>
      </p:pic>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5574" y="3645024"/>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FFFF00"/>
                </a:solidFill>
              </a:rPr>
              <a:t>X</a:t>
            </a:r>
            <a:r>
              <a:rPr lang="he-IL" sz="3200" b="1">
                <a:solidFill>
                  <a:srgbClr val="FFFF00"/>
                </a:solidFill>
              </a:rPr>
              <a:t>110</a:t>
            </a:r>
            <a:endParaRPr lang="he-IL" sz="3200" b="1" dirty="0">
              <a:solidFill>
                <a:srgbClr val="FFFF00"/>
              </a:solidFill>
            </a:endParaRP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הנדסה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7703" y="3119297"/>
            <a:ext cx="5566591" cy="3720385"/>
          </a:xfrm>
          <a:prstGeom prst="rect">
            <a:avLst/>
          </a:prstGeom>
        </p:spPr>
      </p:pic>
      <p:sp>
        <p:nvSpPr>
          <p:cNvPr id="21" name="מלבן מעוגל 20"/>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a:t>
            </a:r>
            <a:r>
              <a:rPr lang="he-IL" sz="2600" b="1" dirty="0" err="1">
                <a:solidFill>
                  <a:srgbClr val="66FF66"/>
                </a:solidFill>
              </a:rPr>
              <a:t>ממ"קים</a:t>
            </a:r>
            <a:r>
              <a:rPr lang="he-IL" sz="2600" b="1" dirty="0">
                <a:solidFill>
                  <a:srgbClr val="66FF66"/>
                </a:solidFill>
              </a:rPr>
              <a:t>, 294 מקומות.</a:t>
            </a:r>
          </a:p>
        </p:txBody>
      </p:sp>
      <p:sp>
        <p:nvSpPr>
          <p:cNvPr id="22" name="מלבן 21"/>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מסדרונות שאחרי הלובי בקומת המרתף.</a:t>
            </a:r>
          </a:p>
          <a:p>
            <a:endParaRPr lang="he-IL" b="1" dirty="0">
              <a:solidFill>
                <a:srgbClr val="00B050"/>
              </a:solidFill>
              <a:effectLst>
                <a:outerShdw blurRad="50800" dist="50800" dir="5400000" algn="ctr" rotWithShape="0">
                  <a:srgbClr val="002060"/>
                </a:outerShdw>
              </a:effectLst>
            </a:endParaRPr>
          </a:p>
          <a:p>
            <a:r>
              <a:rPr lang="he-IL" b="1" dirty="0">
                <a:solidFill>
                  <a:schemeClr val="accent3">
                    <a:lumMod val="50000"/>
                  </a:schemeClr>
                </a:solidFill>
              </a:rPr>
              <a:t> </a:t>
            </a:r>
            <a:endParaRPr lang="he-IL" b="1" dirty="0">
              <a:solidFill>
                <a:srgbClr val="7030A0"/>
              </a:solidFill>
            </a:endParaRPr>
          </a:p>
        </p:txBody>
      </p:sp>
      <p:sp>
        <p:nvSpPr>
          <p:cNvPr id="23" name="מלבן 22"/>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err="1">
                <a:solidFill>
                  <a:schemeClr val="tx1"/>
                </a:solidFill>
              </a:rPr>
              <a:t>ממ"קים</a:t>
            </a:r>
            <a:r>
              <a:rPr lang="he-IL" b="1" dirty="0">
                <a:solidFill>
                  <a:schemeClr val="tx1"/>
                </a:solidFill>
              </a:rPr>
              <a:t> </a:t>
            </a:r>
            <a:r>
              <a:rPr lang="he-IL" b="1" dirty="0">
                <a:solidFill>
                  <a:srgbClr val="0070C0"/>
                </a:solidFill>
              </a:rPr>
              <a:t>קומת מרתף</a:t>
            </a:r>
            <a:r>
              <a:rPr lang="he-IL" b="1" dirty="0">
                <a:solidFill>
                  <a:schemeClr val="tx1"/>
                </a:solidFill>
              </a:rPr>
              <a:t>: 061 </a:t>
            </a:r>
            <a:r>
              <a:rPr lang="he-IL" sz="1100" b="1" dirty="0">
                <a:solidFill>
                  <a:schemeClr val="tx1"/>
                </a:solidFill>
              </a:rPr>
              <a:t>(נעול)</a:t>
            </a:r>
            <a:r>
              <a:rPr lang="he-IL" b="1" dirty="0">
                <a:solidFill>
                  <a:schemeClr val="tx1"/>
                </a:solidFill>
              </a:rPr>
              <a:t>,</a:t>
            </a:r>
            <a:r>
              <a:rPr lang="he-IL" sz="1100" b="1" dirty="0">
                <a:solidFill>
                  <a:schemeClr val="tx1"/>
                </a:solidFill>
              </a:rPr>
              <a:t> </a:t>
            </a:r>
            <a:r>
              <a:rPr lang="he-IL" b="1" dirty="0">
                <a:solidFill>
                  <a:schemeClr val="tx1"/>
                </a:solidFill>
              </a:rPr>
              <a:t>071, 075, 081. </a:t>
            </a:r>
            <a:r>
              <a:rPr lang="he-IL" b="1" dirty="0">
                <a:solidFill>
                  <a:srgbClr val="0070C0"/>
                </a:solidFill>
              </a:rPr>
              <a:t>קומת קרקע</a:t>
            </a:r>
            <a:r>
              <a:rPr lang="he-IL" b="1" dirty="0">
                <a:solidFill>
                  <a:schemeClr val="tx1"/>
                </a:solidFill>
              </a:rPr>
              <a:t>: 001 </a:t>
            </a:r>
            <a:r>
              <a:rPr lang="he-IL" sz="1100" b="1" dirty="0">
                <a:solidFill>
                  <a:schemeClr val="tx1"/>
                </a:solidFill>
              </a:rPr>
              <a:t>(נעול)</a:t>
            </a:r>
            <a:r>
              <a:rPr lang="he-IL" b="1" dirty="0">
                <a:solidFill>
                  <a:schemeClr val="tx1"/>
                </a:solidFill>
              </a:rPr>
              <a:t>,</a:t>
            </a:r>
            <a:r>
              <a:rPr lang="en-US" sz="1100" b="1" dirty="0">
                <a:solidFill>
                  <a:schemeClr val="tx1"/>
                </a:solidFill>
              </a:rPr>
              <a:t> </a:t>
            </a:r>
            <a:r>
              <a:rPr lang="he-IL" b="1" dirty="0">
                <a:solidFill>
                  <a:schemeClr val="tx1"/>
                </a:solidFill>
              </a:rPr>
              <a:t>021, 041 </a:t>
            </a:r>
            <a:r>
              <a:rPr lang="he-IL" sz="1100" b="1" dirty="0">
                <a:solidFill>
                  <a:schemeClr val="tx1"/>
                </a:solidFill>
              </a:rPr>
              <a:t>(נעול)</a:t>
            </a:r>
            <a:r>
              <a:rPr lang="he-IL" b="1" dirty="0">
                <a:solidFill>
                  <a:schemeClr val="tx1"/>
                </a:solidFill>
              </a:rPr>
              <a:t>, 051. </a:t>
            </a:r>
            <a:r>
              <a:rPr lang="he-IL" b="1" dirty="0">
                <a:solidFill>
                  <a:srgbClr val="0070C0"/>
                </a:solidFill>
              </a:rPr>
              <a:t>קומה ראשונה</a:t>
            </a:r>
            <a:r>
              <a:rPr lang="he-IL" b="1" dirty="0">
                <a:solidFill>
                  <a:schemeClr val="tx1"/>
                </a:solidFill>
              </a:rPr>
              <a:t>: 101, 121 </a:t>
            </a:r>
            <a:r>
              <a:rPr lang="he-IL" sz="1100" b="1" dirty="0">
                <a:solidFill>
                  <a:schemeClr val="tx1"/>
                </a:solidFill>
              </a:rPr>
              <a:t>(בספריה)</a:t>
            </a:r>
            <a:r>
              <a:rPr lang="he-IL" b="1" dirty="0">
                <a:solidFill>
                  <a:schemeClr val="tx1"/>
                </a:solidFill>
              </a:rPr>
              <a:t>,</a:t>
            </a:r>
            <a:r>
              <a:rPr lang="he-IL" sz="1100" b="1" dirty="0">
                <a:solidFill>
                  <a:schemeClr val="tx1"/>
                </a:solidFill>
              </a:rPr>
              <a:t> </a:t>
            </a:r>
            <a:r>
              <a:rPr lang="he-IL" b="1" dirty="0">
                <a:solidFill>
                  <a:schemeClr val="tx1"/>
                </a:solidFill>
              </a:rPr>
              <a:t>141 </a:t>
            </a:r>
            <a:r>
              <a:rPr lang="he-IL" sz="1100" b="1" dirty="0">
                <a:solidFill>
                  <a:schemeClr val="tx1"/>
                </a:solidFill>
              </a:rPr>
              <a:t>(בספריה)</a:t>
            </a:r>
            <a:r>
              <a:rPr lang="he-IL" b="1" dirty="0">
                <a:solidFill>
                  <a:schemeClr val="tx1"/>
                </a:solidFill>
              </a:rPr>
              <a:t>,</a:t>
            </a:r>
            <a:r>
              <a:rPr lang="he-IL" sz="1100" b="1" dirty="0">
                <a:solidFill>
                  <a:schemeClr val="tx1"/>
                </a:solidFill>
              </a:rPr>
              <a:t> </a:t>
            </a:r>
            <a:r>
              <a:rPr lang="he-IL" b="1" dirty="0">
                <a:solidFill>
                  <a:schemeClr val="tx1"/>
                </a:solidFill>
              </a:rPr>
              <a:t>161 </a:t>
            </a:r>
            <a:r>
              <a:rPr lang="he-IL" sz="1100" b="1" dirty="0">
                <a:solidFill>
                  <a:schemeClr val="tx1"/>
                </a:solidFill>
              </a:rPr>
              <a:t>(נעול)</a:t>
            </a:r>
            <a:r>
              <a:rPr lang="he-IL" b="1" dirty="0">
                <a:solidFill>
                  <a:schemeClr val="tx1"/>
                </a:solidFill>
              </a:rPr>
              <a:t>.</a:t>
            </a:r>
            <a:r>
              <a:rPr lang="he-IL" sz="1100" b="1" dirty="0">
                <a:solidFill>
                  <a:schemeClr val="tx1"/>
                </a:solidFill>
              </a:rPr>
              <a:t> </a:t>
            </a:r>
            <a:r>
              <a:rPr lang="he-IL" b="1" dirty="0">
                <a:solidFill>
                  <a:srgbClr val="0070C0"/>
                </a:solidFill>
              </a:rPr>
              <a:t>קומה שניה</a:t>
            </a:r>
            <a:r>
              <a:rPr lang="he-IL" b="1" dirty="0">
                <a:solidFill>
                  <a:schemeClr val="tx1"/>
                </a:solidFill>
              </a:rPr>
              <a:t>: 201, 221, 241, 261. </a:t>
            </a:r>
            <a:r>
              <a:rPr lang="he-IL" b="1" dirty="0">
                <a:solidFill>
                  <a:srgbClr val="0070C0"/>
                </a:solidFill>
              </a:rPr>
              <a:t>קומה שלישית</a:t>
            </a:r>
            <a:r>
              <a:rPr lang="he-IL" b="1" dirty="0">
                <a:solidFill>
                  <a:schemeClr val="tx1"/>
                </a:solidFill>
              </a:rPr>
              <a:t>: 301 </a:t>
            </a:r>
            <a:r>
              <a:rPr lang="he-IL" sz="1100" b="1" dirty="0">
                <a:solidFill>
                  <a:schemeClr val="tx1"/>
                </a:solidFill>
              </a:rPr>
              <a:t>(נעול)</a:t>
            </a:r>
            <a:r>
              <a:rPr lang="he-IL" b="1" dirty="0">
                <a:solidFill>
                  <a:schemeClr val="tx1"/>
                </a:solidFill>
              </a:rPr>
              <a:t>, 321, 341, 361. מתחמים נעולים ייפתחו ויפונו באחריות האחזקה</a:t>
            </a:r>
            <a:endParaRPr lang="he-IL" b="1" dirty="0">
              <a:solidFill>
                <a:srgbClr val="FF0000"/>
              </a:solidFill>
            </a:endParaRPr>
          </a:p>
        </p:txBody>
      </p:sp>
      <p:sp>
        <p:nvSpPr>
          <p:cNvPr id="24" name="מלבן 23"/>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267 מ"ר</a:t>
            </a:r>
          </a:p>
          <a:p>
            <a:endParaRPr lang="he-IL" b="1" dirty="0">
              <a:solidFill>
                <a:srgbClr val="7030A0"/>
              </a:solidFill>
            </a:endParaRPr>
          </a:p>
        </p:txBody>
      </p:sp>
      <p:pic>
        <p:nvPicPr>
          <p:cNvPr id="25"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1740" y="4424990"/>
            <a:ext cx="1108995" cy="1108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4453528"/>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91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1501</a:t>
            </a: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אמפי</a:t>
            </a:r>
            <a:r>
              <a:rPr lang="he-IL" sz="3200" b="1" dirty="0">
                <a:solidFill>
                  <a:srgbClr val="FFFF00"/>
                </a:solidFill>
              </a:rPr>
              <a:t> דהאן</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95736" y="3099424"/>
            <a:ext cx="5040560" cy="3740968"/>
          </a:xfrm>
          <a:prstGeom prst="rect">
            <a:avLst/>
          </a:prstGeom>
        </p:spPr>
      </p:pic>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ללא.</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קומת המרתף במבנה המערבי של </a:t>
            </a:r>
            <a:r>
              <a:rPr lang="he-IL" b="1" dirty="0" err="1">
                <a:solidFill>
                  <a:schemeClr val="accent3">
                    <a:lumMod val="50000"/>
                  </a:schemeClr>
                </a:solidFill>
              </a:rPr>
              <a:t>האמפי</a:t>
            </a:r>
            <a:r>
              <a:rPr lang="he-IL" b="1" dirty="0">
                <a:solidFill>
                  <a:schemeClr val="accent3">
                    <a:lumMod val="50000"/>
                  </a:schemeClr>
                </a:solidFill>
              </a:rPr>
              <a:t>.</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המתחם עשוי להיות מוקצה לטובת היערכות לחירום.</a:t>
            </a:r>
          </a:p>
          <a:p>
            <a:r>
              <a:rPr lang="he-IL" b="1" dirty="0">
                <a:solidFill>
                  <a:schemeClr val="tx1"/>
                </a:solidFill>
              </a:rPr>
              <a:t> </a:t>
            </a:r>
          </a:p>
          <a:p>
            <a:endParaRPr lang="he-IL" b="1" dirty="0">
              <a:solidFill>
                <a:srgbClr val="FF000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393 מ"ר</a:t>
            </a:r>
          </a:p>
          <a:p>
            <a:endParaRPr lang="he-IL" b="1" dirty="0">
              <a:solidFill>
                <a:srgbClr val="7030A0"/>
              </a:solidFill>
            </a:endParaRPr>
          </a:p>
        </p:txBody>
      </p:sp>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63888" y="3573016"/>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5612359">
            <a:off x="4883939" y="353044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9344497">
            <a:off x="3828318" y="4258792"/>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199226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4" name="תמונה 3" descr="תמונה שמכילה בניין, קשת, שדרת עמודים&#10;&#10;התיאור נוצר באופן אוטומטי">
            <a:extLst>
              <a:ext uri="{FF2B5EF4-FFF2-40B4-BE49-F238E27FC236}">
                <a16:creationId xmlns:a16="http://schemas.microsoft.com/office/drawing/2014/main" id="{25C58D86-7199-4D2E-B2D5-C605C25E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137" y="3119297"/>
            <a:ext cx="4752528" cy="3644792"/>
          </a:xfrm>
          <a:prstGeom prst="rect">
            <a:avLst/>
          </a:prstGeom>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1401</a:t>
            </a: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err="1">
                <a:solidFill>
                  <a:srgbClr val="FFFF00"/>
                </a:solidFill>
              </a:rPr>
              <a:t>ווהאל</a:t>
            </a:r>
            <a:endParaRPr lang="he-IL" sz="3200" b="1" dirty="0">
              <a:solidFill>
                <a:srgbClr val="FFFF00"/>
              </a:solidFill>
            </a:endParaRP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ללא.</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 מאחרי המעלית המזרחית יש גרם מדרגות שיורד למרתף תת קרקעי וממוגן (משמש כמתחם מכונות).</a:t>
            </a:r>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07504" y="2192088"/>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a:t>
            </a:r>
          </a:p>
          <a:p>
            <a:r>
              <a:rPr lang="he-IL" b="1" dirty="0">
                <a:solidFill>
                  <a:schemeClr val="tx1"/>
                </a:solidFill>
              </a:rPr>
              <a:t> </a:t>
            </a:r>
          </a:p>
          <a:p>
            <a:endParaRPr lang="he-IL" b="1" dirty="0">
              <a:solidFill>
                <a:srgbClr val="FF0000"/>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  300+ מ"ר</a:t>
            </a:r>
          </a:p>
          <a:p>
            <a:endParaRPr lang="he-IL" b="1" dirty="0">
              <a:solidFill>
                <a:srgbClr val="7030A0"/>
              </a:solidFill>
            </a:endParaRPr>
          </a:p>
        </p:txBody>
      </p:sp>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6776" y="4653136"/>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5400000">
            <a:off x="4927246" y="4905164"/>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866012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3" name="תמונה 2" descr="תמונה שמכילה טקסט, מנוע&#10;&#10;התיאור נוצר באופן אוטומטי">
            <a:extLst>
              <a:ext uri="{FF2B5EF4-FFF2-40B4-BE49-F238E27FC236}">
                <a16:creationId xmlns:a16="http://schemas.microsoft.com/office/drawing/2014/main" id="{741B195E-0129-4DC1-9643-5DD13A92A3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9672" y="3384195"/>
            <a:ext cx="4222855" cy="3387885"/>
          </a:xfrm>
          <a:prstGeom prst="rect">
            <a:avLst/>
          </a:prstGeom>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668344" y="263601"/>
            <a:ext cx="1224136"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1300</a:t>
            </a:r>
          </a:p>
        </p:txBody>
      </p:sp>
      <p:sp>
        <p:nvSpPr>
          <p:cNvPr id="8" name="מלבן מעוגל 7"/>
          <p:cNvSpPr/>
          <p:nvPr/>
        </p:nvSpPr>
        <p:spPr>
          <a:xfrm>
            <a:off x="5220072" y="263601"/>
            <a:ext cx="237626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פארק המאה</a:t>
            </a:r>
          </a:p>
        </p:txBody>
      </p:sp>
      <p:sp>
        <p:nvSpPr>
          <p:cNvPr id="16" name="לחצן פעולה: התחלה 15">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ללא.</a:t>
            </a:r>
          </a:p>
        </p:txBody>
      </p:sp>
      <p:sp>
        <p:nvSpPr>
          <p:cNvPr id="21" name="מלבן 20"/>
          <p:cNvSpPr/>
          <p:nvPr/>
        </p:nvSpPr>
        <p:spPr>
          <a:xfrm>
            <a:off x="1751477" y="1264879"/>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מנהרה תת קרקעית בין המבנים, אליה יורדים באמצעות גרמי המדרגות.</a:t>
            </a:r>
            <a:br>
              <a:rPr lang="en-US" b="1" dirty="0">
                <a:solidFill>
                  <a:schemeClr val="accent3">
                    <a:lumMod val="50000"/>
                  </a:schemeClr>
                </a:solidFill>
              </a:rPr>
            </a:br>
            <a:r>
              <a:rPr lang="he-IL" b="1" dirty="0">
                <a:solidFill>
                  <a:srgbClr val="7030A0"/>
                </a:solidFill>
              </a:rPr>
              <a:t>דגשים: </a:t>
            </a:r>
            <a:r>
              <a:rPr lang="he-IL" b="1" dirty="0">
                <a:solidFill>
                  <a:schemeClr val="tx1"/>
                </a:solidFill>
              </a:rPr>
              <a:t>הפתיחה באמצעות ובתיאום מוקד אלקטרה</a:t>
            </a:r>
            <a:endParaRPr lang="he-IL" b="1" dirty="0">
              <a:solidFill>
                <a:srgbClr val="7030A0"/>
              </a:solidFill>
            </a:endParaRPr>
          </a:p>
        </p:txBody>
      </p:sp>
      <p:sp>
        <p:nvSpPr>
          <p:cNvPr id="22" name="מלבן 21"/>
          <p:cNvSpPr/>
          <p:nvPr/>
        </p:nvSpPr>
        <p:spPr>
          <a:xfrm>
            <a:off x="4636285" y="2175952"/>
            <a:ext cx="4392488" cy="110903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בניין </a:t>
            </a:r>
            <a:r>
              <a:rPr lang="en-US" b="1" dirty="0">
                <a:solidFill>
                  <a:srgbClr val="7030A0"/>
                </a:solidFill>
              </a:rPr>
              <a:t>B</a:t>
            </a:r>
            <a:r>
              <a:rPr lang="he-IL" b="1" dirty="0">
                <a:solidFill>
                  <a:srgbClr val="7030A0"/>
                </a:solidFill>
              </a:rPr>
              <a:t> – חדרים 104, 132, 232, 332, 432, 532, 632, 732, 804, 832, 904, 932.</a:t>
            </a:r>
          </a:p>
          <a:p>
            <a:r>
              <a:rPr lang="he-IL" b="1" dirty="0">
                <a:solidFill>
                  <a:srgbClr val="7030A0"/>
                </a:solidFill>
              </a:rPr>
              <a:t>מועדונים – 204, 304, 404, 604, 704. </a:t>
            </a:r>
          </a:p>
          <a:p>
            <a:endParaRPr lang="he-IL" b="1" dirty="0">
              <a:solidFill>
                <a:schemeClr val="tx1"/>
              </a:solidFill>
            </a:endParaRPr>
          </a:p>
        </p:txBody>
      </p:sp>
      <p:sp>
        <p:nvSpPr>
          <p:cNvPr id="23" name="מלבן 22"/>
          <p:cNvSpPr/>
          <p:nvPr/>
        </p:nvSpPr>
        <p:spPr>
          <a:xfrm>
            <a:off x="116723" y="1264879"/>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chemeClr val="accent3">
                    <a:lumMod val="50000"/>
                  </a:schemeClr>
                </a:solidFill>
              </a:rPr>
              <a:t>כאלף מ"ר</a:t>
            </a:r>
          </a:p>
          <a:p>
            <a:endParaRPr lang="he-IL" b="1" dirty="0">
              <a:solidFill>
                <a:srgbClr val="7030A0"/>
              </a:solidFill>
            </a:endParaRPr>
          </a:p>
        </p:txBody>
      </p:sp>
      <p:pic>
        <p:nvPicPr>
          <p:cNvPr id="24"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87996" y="4590184"/>
            <a:ext cx="1140986" cy="1140986"/>
          </a:xfrm>
          <a:prstGeom prst="rect">
            <a:avLst/>
          </a:prstGeom>
          <a:noFill/>
          <a:extLst>
            <a:ext uri="{909E8E84-426E-40DD-AFC4-6F175D3DCCD1}">
              <a14:hiddenFill xmlns:a14="http://schemas.microsoft.com/office/drawing/2010/main">
                <a:solidFill>
                  <a:srgbClr val="FFFFFF"/>
                </a:solidFill>
              </a14:hiddenFill>
            </a:ext>
          </a:extLst>
        </p:spPr>
      </p:pic>
      <p:sp>
        <p:nvSpPr>
          <p:cNvPr id="25" name="חץ למעלה 24"/>
          <p:cNvSpPr/>
          <p:nvPr/>
        </p:nvSpPr>
        <p:spPr>
          <a:xfrm rot="16400585">
            <a:off x="4410203" y="4677884"/>
            <a:ext cx="292422" cy="666769"/>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חץ למעלה 25"/>
          <p:cNvSpPr/>
          <p:nvPr/>
        </p:nvSpPr>
        <p:spPr>
          <a:xfrm rot="6907375">
            <a:off x="2719005" y="4511998"/>
            <a:ext cx="292422" cy="666767"/>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B558A4F4-4E39-4D66-8E58-42CE4EBB257F}"/>
              </a:ext>
            </a:extLst>
          </p:cNvPr>
          <p:cNvSpPr/>
          <p:nvPr/>
        </p:nvSpPr>
        <p:spPr>
          <a:xfrm>
            <a:off x="115228" y="2190931"/>
            <a:ext cx="4392488" cy="109405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בניין </a:t>
            </a:r>
            <a:r>
              <a:rPr lang="en-US" b="1" dirty="0">
                <a:solidFill>
                  <a:srgbClr val="7030A0"/>
                </a:solidFill>
              </a:rPr>
              <a:t>A</a:t>
            </a:r>
            <a:r>
              <a:rPr lang="he-IL" b="1" dirty="0">
                <a:solidFill>
                  <a:srgbClr val="7030A0"/>
                </a:solidFill>
              </a:rPr>
              <a:t> – חדרים 052, 118, 152, 252, 318, 352, 452, 518, 552, 652, 718, 752, 852, 918, 952.</a:t>
            </a:r>
          </a:p>
          <a:p>
            <a:r>
              <a:rPr lang="he-IL" b="1" dirty="0">
                <a:solidFill>
                  <a:srgbClr val="7030A0"/>
                </a:solidFill>
              </a:rPr>
              <a:t>מועדונים – 218, 418, 618, 818.</a:t>
            </a:r>
            <a:endParaRPr lang="he-IL" b="1" dirty="0">
              <a:solidFill>
                <a:schemeClr val="tx1"/>
              </a:solidFill>
            </a:endParaRPr>
          </a:p>
        </p:txBody>
      </p:sp>
      <p:sp>
        <p:nvSpPr>
          <p:cNvPr id="2" name="תיבת טקסט 1">
            <a:extLst>
              <a:ext uri="{FF2B5EF4-FFF2-40B4-BE49-F238E27FC236}">
                <a16:creationId xmlns:a16="http://schemas.microsoft.com/office/drawing/2014/main" id="{DF7BD7BA-F3B8-4A97-A749-E8A2D22099F8}"/>
              </a:ext>
            </a:extLst>
          </p:cNvPr>
          <p:cNvSpPr txBox="1"/>
          <p:nvPr/>
        </p:nvSpPr>
        <p:spPr>
          <a:xfrm>
            <a:off x="5803252" y="5007907"/>
            <a:ext cx="1400793" cy="406208"/>
          </a:xfrm>
          <a:prstGeom prst="rect">
            <a:avLst/>
          </a:prstGeom>
          <a:noFill/>
        </p:spPr>
        <p:txBody>
          <a:bodyPr wrap="square" rtlCol="1">
            <a:spAutoFit/>
          </a:bodyPr>
          <a:lstStyle/>
          <a:p>
            <a:r>
              <a:rPr lang="en-US" sz="2000" b="1" dirty="0">
                <a:ln w="9525">
                  <a:solidFill>
                    <a:srgbClr val="FFFF00"/>
                  </a:solidFill>
                </a:ln>
                <a:solidFill>
                  <a:srgbClr val="FF0000"/>
                </a:solidFill>
                <a:latin typeface="Tahoma" panose="020B0604030504040204" pitchFamily="34" charset="0"/>
                <a:ea typeface="Tahoma" panose="020B0604030504040204" pitchFamily="34" charset="0"/>
                <a:cs typeface="Tahoma" panose="020B0604030504040204" pitchFamily="34" charset="0"/>
              </a:rPr>
              <a:t>X04, X32</a:t>
            </a:r>
            <a:endParaRPr lang="he-IL" sz="2000" b="1" dirty="0">
              <a:ln w="9525">
                <a:solidFill>
                  <a:srgbClr val="FFFF0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תיבת טקסט 16">
            <a:extLst>
              <a:ext uri="{FF2B5EF4-FFF2-40B4-BE49-F238E27FC236}">
                <a16:creationId xmlns:a16="http://schemas.microsoft.com/office/drawing/2014/main" id="{57C88587-577D-4753-AE43-634D1558514C}"/>
              </a:ext>
            </a:extLst>
          </p:cNvPr>
          <p:cNvSpPr txBox="1"/>
          <p:nvPr/>
        </p:nvSpPr>
        <p:spPr>
          <a:xfrm>
            <a:off x="233673" y="4847622"/>
            <a:ext cx="1400793" cy="406208"/>
          </a:xfrm>
          <a:prstGeom prst="rect">
            <a:avLst/>
          </a:prstGeom>
          <a:noFill/>
        </p:spPr>
        <p:txBody>
          <a:bodyPr wrap="square" rtlCol="1">
            <a:spAutoFit/>
          </a:bodyPr>
          <a:lstStyle/>
          <a:p>
            <a:r>
              <a:rPr lang="en-US" sz="2000" b="1" dirty="0">
                <a:ln w="9525">
                  <a:solidFill>
                    <a:srgbClr val="FFFF00"/>
                  </a:solidFill>
                </a:ln>
                <a:solidFill>
                  <a:srgbClr val="FF0000"/>
                </a:solidFill>
                <a:latin typeface="Tahoma" panose="020B0604030504040204" pitchFamily="34" charset="0"/>
                <a:ea typeface="Tahoma" panose="020B0604030504040204" pitchFamily="34" charset="0"/>
                <a:cs typeface="Tahoma" panose="020B0604030504040204" pitchFamily="34" charset="0"/>
              </a:rPr>
              <a:t>X18, X52</a:t>
            </a:r>
            <a:endParaRPr lang="he-IL" sz="2000" b="1" dirty="0">
              <a:ln w="9525">
                <a:solidFill>
                  <a:srgbClr val="FFFF0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7" name="תמונה 26">
            <a:extLst>
              <a:ext uri="{FF2B5EF4-FFF2-40B4-BE49-F238E27FC236}">
                <a16:creationId xmlns:a16="http://schemas.microsoft.com/office/drawing/2014/main" id="{D0913B1C-0C89-484C-BD3C-7C368A11DA98}"/>
              </a:ext>
            </a:extLst>
          </p:cNvPr>
          <p:cNvPicPr>
            <a:picLocks noChangeAspect="1"/>
          </p:cNvPicPr>
          <p:nvPr/>
        </p:nvPicPr>
        <p:blipFill>
          <a:blip r:embed="rId4"/>
          <a:stretch>
            <a:fillRect/>
          </a:stretch>
        </p:blipFill>
        <p:spPr>
          <a:xfrm>
            <a:off x="7889842" y="4099848"/>
            <a:ext cx="920630" cy="2684351"/>
          </a:xfrm>
          <a:prstGeom prst="rect">
            <a:avLst/>
          </a:prstGeom>
        </p:spPr>
      </p:pic>
      <p:sp>
        <p:nvSpPr>
          <p:cNvPr id="28" name="תיבת טקסט 27">
            <a:extLst>
              <a:ext uri="{FF2B5EF4-FFF2-40B4-BE49-F238E27FC236}">
                <a16:creationId xmlns:a16="http://schemas.microsoft.com/office/drawing/2014/main" id="{2848A38F-7233-4800-8DE4-9EFDA623E3C4}"/>
              </a:ext>
            </a:extLst>
          </p:cNvPr>
          <p:cNvSpPr txBox="1"/>
          <p:nvPr/>
        </p:nvSpPr>
        <p:spPr>
          <a:xfrm>
            <a:off x="7849986" y="3632505"/>
            <a:ext cx="1000342" cy="430887"/>
          </a:xfrm>
          <a:prstGeom prst="rect">
            <a:avLst/>
          </a:prstGeom>
          <a:noFill/>
        </p:spPr>
        <p:txBody>
          <a:bodyPr wrap="square" rtlCol="1">
            <a:spAutoFit/>
          </a:bodyPr>
          <a:lstStyle/>
          <a:p>
            <a:pPr algn="ctr"/>
            <a:r>
              <a:rPr lang="he-IL" sz="1100" b="1" dirty="0">
                <a:solidFill>
                  <a:schemeClr val="bg1"/>
                </a:solidFill>
              </a:rPr>
              <a:t>המועדונים מסומנים כך</a:t>
            </a:r>
          </a:p>
        </p:txBody>
      </p:sp>
    </p:spTree>
    <p:extLst>
      <p:ext uri="{BB962C8B-B14F-4D97-AF65-F5344CB8AC3E}">
        <p14:creationId xmlns:p14="http://schemas.microsoft.com/office/powerpoint/2010/main" val="1620251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6"/>
                                        </p:tgtEl>
                                        <p:attrNameLst>
                                          <p:attrName>style.color</p:attrName>
                                        </p:attrNameLst>
                                      </p:cBhvr>
                                      <p:to>
                                        <a:schemeClr val="hlink"/>
                                      </p:to>
                                    </p:animClr>
                                    <p:animClr clrSpc="rgb" dir="cw">
                                      <p:cBhvr>
                                        <p:cTn id="12" dur="500" autoRev="1" fill="remove"/>
                                        <p:tgtEl>
                                          <p:spTgt spid="26"/>
                                        </p:tgtEl>
                                        <p:attrNameLst>
                                          <p:attrName>fillcolor</p:attrName>
                                        </p:attrNameLst>
                                      </p:cBhvr>
                                      <p:to>
                                        <a:schemeClr val="hlink"/>
                                      </p:to>
                                    </p:animClr>
                                    <p:set>
                                      <p:cBhvr>
                                        <p:cTn id="13" dur="500" autoRev="1" fill="remove"/>
                                        <p:tgtEl>
                                          <p:spTgt spid="26"/>
                                        </p:tgtEl>
                                        <p:attrNameLst>
                                          <p:attrName>fill.type</p:attrName>
                                        </p:attrNameLst>
                                      </p:cBhvr>
                                      <p:to>
                                        <p:strVal val="solid"/>
                                      </p:to>
                                    </p:set>
                                    <p:set>
                                      <p:cBhvr>
                                        <p:cTn id="14" dur="500" autoRev="1" fill="remove"/>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1026" name="Picture 2" descr="C:\Users\shlomi\Desktop\Image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7664" y="3162043"/>
            <a:ext cx="5904656" cy="3587997"/>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105</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אקסודוס</a:t>
            </a:r>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קומת מרתף, 120 מקומות</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בפיסיקה 202</a:t>
            </a:r>
          </a:p>
          <a:p>
            <a:endParaRPr lang="he-IL" b="1" dirty="0">
              <a:solidFill>
                <a:srgbClr val="7030A0"/>
              </a:solidFill>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פתיחת הגישה למתחם המקלט בבניין אקסודוס, מול ראש צוות שירות מהאחזקה.</a:t>
            </a:r>
          </a:p>
          <a:p>
            <a:endParaRPr lang="he-IL" b="1" dirty="0">
              <a:solidFill>
                <a:srgbClr val="7030A0"/>
              </a:solidFill>
            </a:endParaRPr>
          </a:p>
          <a:p>
            <a:endParaRPr lang="he-IL" b="1" dirty="0">
              <a:solidFill>
                <a:srgbClr val="7030A0"/>
              </a:solidFill>
            </a:endParaRPr>
          </a:p>
        </p:txBody>
      </p:sp>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עלה 24"/>
          <p:cNvSpPr/>
          <p:nvPr/>
        </p:nvSpPr>
        <p:spPr>
          <a:xfrm rot="19138515">
            <a:off x="4732672" y="3635156"/>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חץ למעלה 27"/>
          <p:cNvSpPr/>
          <p:nvPr/>
        </p:nvSpPr>
        <p:spPr>
          <a:xfrm rot="1641105">
            <a:off x="1857001" y="4179021"/>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2190" y="5597289"/>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מלבן 1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a:t>
            </a:r>
          </a:p>
          <a:p>
            <a:r>
              <a:rPr lang="he-IL" b="1" dirty="0">
                <a:solidFill>
                  <a:srgbClr val="7030A0"/>
                </a:solidFill>
                <a:effectLst>
                  <a:outerShdw blurRad="50800" dist="50800" dir="5400000" algn="ctr" rotWithShape="0">
                    <a:srgbClr val="002060"/>
                  </a:outerShdw>
                </a:effectLst>
              </a:rPr>
              <a:t> </a:t>
            </a:r>
            <a:r>
              <a:rPr lang="he-IL" b="1" dirty="0">
                <a:solidFill>
                  <a:schemeClr val="accent3">
                    <a:lumMod val="50000"/>
                  </a:schemeClr>
                </a:solidFill>
              </a:rPr>
              <a:t>ללא.</a:t>
            </a:r>
          </a:p>
          <a:p>
            <a:endParaRPr lang="he-IL" b="1" dirty="0">
              <a:solidFill>
                <a:srgbClr val="7030A0"/>
              </a:solidFill>
            </a:endParaRPr>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5"/>
                                        </p:tgtEl>
                                        <p:attrNameLst>
                                          <p:attrName>style.color</p:attrName>
                                        </p:attrNameLst>
                                      </p:cBhvr>
                                      <p:to>
                                        <a:schemeClr val="hlink"/>
                                      </p:to>
                                    </p:animClr>
                                    <p:animClr clrSpc="rgb" dir="cw">
                                      <p:cBhvr>
                                        <p:cTn id="7" dur="500" autoRev="1" fill="remove"/>
                                        <p:tgtEl>
                                          <p:spTgt spid="25"/>
                                        </p:tgtEl>
                                        <p:attrNameLst>
                                          <p:attrName>fillcolor</p:attrName>
                                        </p:attrNameLst>
                                      </p:cBhvr>
                                      <p:to>
                                        <a:schemeClr val="hlink"/>
                                      </p:to>
                                    </p:animClr>
                                    <p:set>
                                      <p:cBhvr>
                                        <p:cTn id="8" dur="500" autoRev="1" fill="remove"/>
                                        <p:tgtEl>
                                          <p:spTgt spid="25"/>
                                        </p:tgtEl>
                                        <p:attrNameLst>
                                          <p:attrName>fill.type</p:attrName>
                                        </p:attrNameLst>
                                      </p:cBhvr>
                                      <p:to>
                                        <p:strVal val="solid"/>
                                      </p:to>
                                    </p:set>
                                    <p:set>
                                      <p:cBhvr>
                                        <p:cTn id="9" dur="500" autoRev="1" fill="remove"/>
                                        <p:tgtEl>
                                          <p:spTgt spid="25"/>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500" autoRev="1" fill="remove"/>
                                        <p:tgtEl>
                                          <p:spTgt spid="28"/>
                                        </p:tgtEl>
                                        <p:attrNameLst>
                                          <p:attrName>style.color</p:attrName>
                                        </p:attrNameLst>
                                      </p:cBhvr>
                                      <p:to>
                                        <a:schemeClr val="hlink"/>
                                      </p:to>
                                    </p:animClr>
                                    <p:animClr clrSpc="rgb" dir="cw">
                                      <p:cBhvr>
                                        <p:cTn id="12" dur="500" autoRev="1" fill="remove"/>
                                        <p:tgtEl>
                                          <p:spTgt spid="28"/>
                                        </p:tgtEl>
                                        <p:attrNameLst>
                                          <p:attrName>fillcolor</p:attrName>
                                        </p:attrNameLst>
                                      </p:cBhvr>
                                      <p:to>
                                        <a:schemeClr val="hlink"/>
                                      </p:to>
                                    </p:animClr>
                                    <p:set>
                                      <p:cBhvr>
                                        <p:cTn id="13" dur="500" autoRev="1" fill="remove"/>
                                        <p:tgtEl>
                                          <p:spTgt spid="28"/>
                                        </p:tgtEl>
                                        <p:attrNameLst>
                                          <p:attrName>fill.type</p:attrName>
                                        </p:attrNameLst>
                                      </p:cBhvr>
                                      <p:to>
                                        <p:strVal val="solid"/>
                                      </p:to>
                                    </p:set>
                                    <p:set>
                                      <p:cBhvr>
                                        <p:cTn id="14" dur="500" autoRev="1" fill="remove"/>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2050" name="Picture 2" descr="C:\Users\shlomi\Desktop\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648" y="3230484"/>
            <a:ext cx="6674767" cy="3579223"/>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106</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מעונות</a:t>
            </a:r>
          </a:p>
        </p:txBody>
      </p:sp>
      <p:sp>
        <p:nvSpPr>
          <p:cNvPr id="20" name="מלבן מעוגל 19"/>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2" name="מלבן 21"/>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באקסודוס 105</a:t>
            </a:r>
          </a:p>
          <a:p>
            <a:endParaRPr lang="he-IL" b="1" dirty="0">
              <a:solidFill>
                <a:srgbClr val="7030A0"/>
              </a:solidFill>
            </a:endParaRPr>
          </a:p>
          <a:p>
            <a:endParaRPr lang="he-IL" b="1" dirty="0">
              <a:solidFill>
                <a:srgbClr val="7030A0"/>
              </a:solidFill>
            </a:endParaRPr>
          </a:p>
        </p:txBody>
      </p:sp>
      <p:sp>
        <p:nvSpPr>
          <p:cNvPr id="23" name="מלבן 22"/>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 </a:t>
            </a:r>
            <a:r>
              <a:rPr lang="he-IL" b="1" dirty="0">
                <a:solidFill>
                  <a:schemeClr val="tx1"/>
                </a:solidFill>
              </a:rPr>
              <a:t>ללא. ישנו גם מתחם "הכי מוגן שיש" המשמש כמחסן אלקטרה.</a:t>
            </a:r>
          </a:p>
          <a:p>
            <a:endParaRPr lang="he-IL" b="1" dirty="0">
              <a:solidFill>
                <a:srgbClr val="7030A0"/>
              </a:solidFill>
            </a:endParaRPr>
          </a:p>
          <a:p>
            <a:endParaRPr lang="he-IL" b="1" dirty="0">
              <a:solidFill>
                <a:srgbClr val="7030A0"/>
              </a:solidFill>
            </a:endParaRPr>
          </a:p>
        </p:txBody>
      </p:sp>
      <p:sp>
        <p:nvSpPr>
          <p:cNvPr id="24" name="מלבן 23"/>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rgbClr val="7030A0"/>
                </a:solidFill>
                <a:effectLst>
                  <a:outerShdw blurRad="50800" dist="50800" dir="5400000" algn="ctr" rotWithShape="0">
                    <a:srgbClr val="002060"/>
                  </a:outerShdw>
                </a:effectLst>
              </a:rPr>
              <a:t> </a:t>
            </a:r>
            <a:r>
              <a:rPr lang="he-IL" b="1" dirty="0">
                <a:solidFill>
                  <a:schemeClr val="accent3">
                    <a:lumMod val="50000"/>
                  </a:schemeClr>
                </a:solidFill>
              </a:rPr>
              <a:t>ללא.</a:t>
            </a:r>
          </a:p>
          <a:p>
            <a:endParaRPr lang="he-IL" b="1" dirty="0">
              <a:solidFill>
                <a:srgbClr val="7030A0"/>
              </a:solidFill>
            </a:endParaRPr>
          </a:p>
        </p:txBody>
      </p:sp>
      <p:sp>
        <p:nvSpPr>
          <p:cNvPr id="11" name="לחצן פעולה: התחלה 10">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95749" y="4149080"/>
            <a:ext cx="1108995" cy="1108995"/>
          </a:xfrm>
          <a:prstGeom prst="rect">
            <a:avLst/>
          </a:prstGeom>
          <a:noFill/>
          <a:extLst>
            <a:ext uri="{909E8E84-426E-40DD-AFC4-6F175D3DCCD1}">
              <a14:hiddenFill xmlns:a14="http://schemas.microsoft.com/office/drawing/2010/main">
                <a:solidFill>
                  <a:srgbClr val="FFFFFF"/>
                </a:solidFill>
              </a14:hiddenFill>
            </a:ext>
          </a:extLst>
        </p:spPr>
      </p:pic>
      <p:sp>
        <p:nvSpPr>
          <p:cNvPr id="14" name="חץ למעלה 13"/>
          <p:cNvSpPr/>
          <p:nvPr/>
        </p:nvSpPr>
        <p:spPr>
          <a:xfrm rot="16677706">
            <a:off x="4498932" y="4696060"/>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4"/>
                                        </p:tgtEl>
                                        <p:attrNameLst>
                                          <p:attrName>style.color</p:attrName>
                                        </p:attrNameLst>
                                      </p:cBhvr>
                                      <p:to>
                                        <a:schemeClr val="hlink"/>
                                      </p:to>
                                    </p:animClr>
                                    <p:animClr clrSpc="rgb" dir="cw">
                                      <p:cBhvr>
                                        <p:cTn id="7" dur="500" autoRev="1" fill="remove"/>
                                        <p:tgtEl>
                                          <p:spTgt spid="14"/>
                                        </p:tgtEl>
                                        <p:attrNameLst>
                                          <p:attrName>fillcolor</p:attrName>
                                        </p:attrNameLst>
                                      </p:cBhvr>
                                      <p:to>
                                        <a:schemeClr val="hlink"/>
                                      </p:to>
                                    </p:animClr>
                                    <p:set>
                                      <p:cBhvr>
                                        <p:cTn id="8" dur="500" autoRev="1" fill="remove"/>
                                        <p:tgtEl>
                                          <p:spTgt spid="14"/>
                                        </p:tgtEl>
                                        <p:attrNameLst>
                                          <p:attrName>fill.type</p:attrName>
                                        </p:attrNameLst>
                                      </p:cBhvr>
                                      <p:to>
                                        <p:strVal val="solid"/>
                                      </p:to>
                                    </p:set>
                                    <p:set>
                                      <p:cBhvr>
                                        <p:cTn id="9" dur="50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321E"/>
        </a:solidFill>
        <a:effectLst/>
      </p:bgPr>
    </p:bg>
    <p:spTree>
      <p:nvGrpSpPr>
        <p:cNvPr id="1" name=""/>
        <p:cNvGrpSpPr/>
        <p:nvPr/>
      </p:nvGrpSpPr>
      <p:grpSpPr>
        <a:xfrm>
          <a:off x="0" y="0"/>
          <a:ext cx="0" cy="0"/>
          <a:chOff x="0" y="0"/>
          <a:chExt cx="0" cy="0"/>
        </a:xfrm>
      </p:grpSpPr>
      <p:pic>
        <p:nvPicPr>
          <p:cNvPr id="2" name="Picture 2" descr="C:\Users\shlomi\Desktop\Imag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140" y="3195132"/>
            <a:ext cx="7153276" cy="3543300"/>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107504" y="188640"/>
            <a:ext cx="8928992" cy="100811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7740352" y="263601"/>
            <a:ext cx="1152128"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FFFF00"/>
                </a:solidFill>
              </a:rPr>
              <a:t>107</a:t>
            </a:r>
          </a:p>
        </p:txBody>
      </p:sp>
      <p:sp>
        <p:nvSpPr>
          <p:cNvPr id="8" name="מלבן מעוגל 7"/>
          <p:cNvSpPr/>
          <p:nvPr/>
        </p:nvSpPr>
        <p:spPr>
          <a:xfrm>
            <a:off x="5220072" y="263601"/>
            <a:ext cx="2448272"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FFFF00"/>
                </a:solidFill>
              </a:rPr>
              <a:t>אגודת הסטודנטים</a:t>
            </a:r>
          </a:p>
        </p:txBody>
      </p:sp>
      <p:sp>
        <p:nvSpPr>
          <p:cNvPr id="21" name="מלבן 20"/>
          <p:cNvSpPr/>
          <p:nvPr/>
        </p:nvSpPr>
        <p:spPr>
          <a:xfrm>
            <a:off x="1763687" y="1268760"/>
            <a:ext cx="7278515"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הכי מוגן שיש / חלופי: </a:t>
            </a:r>
            <a:r>
              <a:rPr lang="he-IL" b="1" dirty="0">
                <a:solidFill>
                  <a:schemeClr val="accent3">
                    <a:lumMod val="50000"/>
                  </a:schemeClr>
                </a:solidFill>
              </a:rPr>
              <a:t>מקלט באקסודוס 105</a:t>
            </a:r>
          </a:p>
          <a:p>
            <a:endParaRPr lang="he-IL" b="1" dirty="0">
              <a:solidFill>
                <a:srgbClr val="00B050"/>
              </a:solidFill>
              <a:effectLst>
                <a:outerShdw blurRad="50800" dist="50800" dir="5400000" algn="ctr" rotWithShape="0">
                  <a:srgbClr val="002060"/>
                </a:outerShdw>
              </a:effectLst>
            </a:endParaRPr>
          </a:p>
          <a:p>
            <a:endParaRPr lang="he-IL" b="1" dirty="0">
              <a:solidFill>
                <a:srgbClr val="7030A0"/>
              </a:solidFill>
            </a:endParaRPr>
          </a:p>
        </p:txBody>
      </p:sp>
      <p:sp>
        <p:nvSpPr>
          <p:cNvPr id="22" name="מלבן 21"/>
          <p:cNvSpPr/>
          <p:nvPr/>
        </p:nvSpPr>
        <p:spPr>
          <a:xfrm>
            <a:off x="119714" y="2195969"/>
            <a:ext cx="8928992"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דגשים:</a:t>
            </a:r>
            <a:r>
              <a:rPr lang="he-IL" b="1" dirty="0">
                <a:solidFill>
                  <a:schemeClr val="tx1"/>
                </a:solidFill>
              </a:rPr>
              <a:t> ללא.</a:t>
            </a:r>
          </a:p>
          <a:p>
            <a:endParaRPr lang="he-IL" b="1" dirty="0">
              <a:solidFill>
                <a:schemeClr val="tx1"/>
              </a:solidFill>
            </a:endParaRPr>
          </a:p>
          <a:p>
            <a:endParaRPr lang="he-IL" b="1" dirty="0">
              <a:solidFill>
                <a:srgbClr val="7030A0"/>
              </a:solidFill>
            </a:endParaRPr>
          </a:p>
        </p:txBody>
      </p:sp>
      <p:sp>
        <p:nvSpPr>
          <p:cNvPr id="23" name="מלבן 22"/>
          <p:cNvSpPr/>
          <p:nvPr/>
        </p:nvSpPr>
        <p:spPr>
          <a:xfrm>
            <a:off x="128933" y="1268760"/>
            <a:ext cx="1595290" cy="86409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solidFill>
                  <a:srgbClr val="7030A0"/>
                </a:solidFill>
              </a:rPr>
              <a:t>מקומות: </a:t>
            </a:r>
          </a:p>
          <a:p>
            <a:r>
              <a:rPr lang="he-IL" b="1" dirty="0">
                <a:solidFill>
                  <a:schemeClr val="accent3">
                    <a:lumMod val="50000"/>
                  </a:schemeClr>
                </a:solidFill>
              </a:rPr>
              <a:t>ללא.</a:t>
            </a:r>
          </a:p>
          <a:p>
            <a:endParaRPr lang="he-IL" b="1" dirty="0">
              <a:solidFill>
                <a:srgbClr val="7030A0"/>
              </a:solidFill>
            </a:endParaRPr>
          </a:p>
        </p:txBody>
      </p:sp>
      <p:sp>
        <p:nvSpPr>
          <p:cNvPr id="24" name="לחצן פעולה: התחלה 23">
            <a:hlinkClick r:id="" action="ppaction://hlinkshowjump?jump=firstslide" highlightClick="1"/>
          </p:cNvPr>
          <p:cNvSpPr/>
          <p:nvPr/>
        </p:nvSpPr>
        <p:spPr>
          <a:xfrm>
            <a:off x="71500" y="6389447"/>
            <a:ext cx="360040" cy="348985"/>
          </a:xfrm>
          <a:prstGeom prst="actionButtonBeginning">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מעוגל 28"/>
          <p:cNvSpPr/>
          <p:nvPr/>
        </p:nvSpPr>
        <p:spPr>
          <a:xfrm>
            <a:off x="251520" y="263601"/>
            <a:ext cx="4896544" cy="864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600" b="1" dirty="0">
                <a:solidFill>
                  <a:srgbClr val="66FF66"/>
                </a:solidFill>
              </a:rPr>
              <a:t>מקלט: אין</a:t>
            </a:r>
          </a:p>
        </p:txBody>
      </p:sp>
      <p:sp>
        <p:nvSpPr>
          <p:cNvPr id="27" name="חץ למעלה 26"/>
          <p:cNvSpPr/>
          <p:nvPr/>
        </p:nvSpPr>
        <p:spPr>
          <a:xfrm rot="19063526">
            <a:off x="3168343" y="5078055"/>
            <a:ext cx="288032" cy="648072"/>
          </a:xfrm>
          <a:prstGeom prst="upArrow">
            <a:avLst>
              <a:gd name="adj1" fmla="val 50000"/>
              <a:gd name="adj2" fmla="val 97282"/>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Picture 2" descr="http://www.redstate.com/laborunionreport/files/2011/06/bullseye_lit_up_hg_clr.gif"/>
          <p:cNvPicPr>
            <a:picLocks noChangeAspect="1" noChangeArrowheads="1" noCrop="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9229" y="4293096"/>
            <a:ext cx="1108995"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336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27"/>
                                        </p:tgtEl>
                                        <p:attrNameLst>
                                          <p:attrName>style.color</p:attrName>
                                        </p:attrNameLst>
                                      </p:cBhvr>
                                      <p:to>
                                        <a:schemeClr val="hlink"/>
                                      </p:to>
                                    </p:animClr>
                                    <p:animClr clrSpc="rgb" dir="cw">
                                      <p:cBhvr>
                                        <p:cTn id="7" dur="500" autoRev="1" fill="remove"/>
                                        <p:tgtEl>
                                          <p:spTgt spid="27"/>
                                        </p:tgtEl>
                                        <p:attrNameLst>
                                          <p:attrName>fillcolor</p:attrName>
                                        </p:attrNameLst>
                                      </p:cBhvr>
                                      <p:to>
                                        <a:schemeClr val="hlink"/>
                                      </p:to>
                                    </p:animClr>
                                    <p:set>
                                      <p:cBhvr>
                                        <p:cTn id="8" dur="500" autoRev="1" fill="remove"/>
                                        <p:tgtEl>
                                          <p:spTgt spid="27"/>
                                        </p:tgtEl>
                                        <p:attrNameLst>
                                          <p:attrName>fill.type</p:attrName>
                                        </p:attrNameLst>
                                      </p:cBhvr>
                                      <p:to>
                                        <p:strVal val="solid"/>
                                      </p:to>
                                    </p:set>
                                    <p:set>
                                      <p:cBhvr>
                                        <p:cTn id="9" dur="500" autoRev="1" fill="remove"/>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15109</TotalTime>
  <Words>3218</Words>
  <Application>Microsoft Office PowerPoint</Application>
  <PresentationFormat>‫הצגה על המסך (4:3)</PresentationFormat>
  <Paragraphs>552</Paragraphs>
  <Slides>66</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66</vt:i4>
      </vt:variant>
    </vt:vector>
  </HeadingPairs>
  <TitlesOfParts>
    <vt:vector size="71" baseType="lpstr">
      <vt:lpstr>Arial</vt:lpstr>
      <vt:lpstr>Calibri</vt:lpstr>
      <vt:lpstr>Fedra Sans Bar-ilan</vt:lpstr>
      <vt:lpstr>Tahoma</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shlomi</dc:creator>
  <cp:lastModifiedBy>שלומי נויפלד</cp:lastModifiedBy>
  <cp:revision>349</cp:revision>
  <dcterms:created xsi:type="dcterms:W3CDTF">2011-11-28T12:25:40Z</dcterms:created>
  <dcterms:modified xsi:type="dcterms:W3CDTF">2021-11-03T11:31:46Z</dcterms:modified>
</cp:coreProperties>
</file>